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97" r:id="rId2"/>
    <p:sldId id="265" r:id="rId3"/>
    <p:sldId id="271" r:id="rId4"/>
    <p:sldId id="284" r:id="rId5"/>
    <p:sldId id="266" r:id="rId6"/>
    <p:sldId id="282" r:id="rId7"/>
    <p:sldId id="287" r:id="rId8"/>
    <p:sldId id="285" r:id="rId9"/>
    <p:sldId id="294" r:id="rId10"/>
    <p:sldId id="295" r:id="rId11"/>
    <p:sldId id="267" r:id="rId12"/>
    <p:sldId id="286" r:id="rId13"/>
    <p:sldId id="268" r:id="rId14"/>
    <p:sldId id="274" r:id="rId15"/>
    <p:sldId id="290" r:id="rId16"/>
    <p:sldId id="298" r:id="rId17"/>
    <p:sldId id="269" r:id="rId18"/>
    <p:sldId id="279" r:id="rId19"/>
    <p:sldId id="270" r:id="rId20"/>
    <p:sldId id="292" r:id="rId2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6DA6"/>
    <a:srgbClr val="FA9E3B"/>
    <a:srgbClr val="15396C"/>
    <a:srgbClr val="E4E4E8"/>
    <a:srgbClr val="DBDADD"/>
    <a:srgbClr val="01466D"/>
    <a:srgbClr val="72655F"/>
    <a:srgbClr val="A21C9A"/>
    <a:srgbClr val="40039C"/>
    <a:srgbClr val="F999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21" autoAdjust="0"/>
    <p:restoredTop sz="84211" autoAdjust="0"/>
  </p:normalViewPr>
  <p:slideViewPr>
    <p:cSldViewPr snapToGrid="0" showGuides="1">
      <p:cViewPr varScale="1">
        <p:scale>
          <a:sx n="95" d="100"/>
          <a:sy n="95" d="100"/>
        </p:scale>
        <p:origin x="216" y="90"/>
      </p:cViewPr>
      <p:guideLst>
        <p:guide orient="horz" pos="2160"/>
        <p:guide pos="3816"/>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100" d="100"/>
        <a:sy n="100" d="100"/>
      </p:scale>
      <p:origin x="0" y="0"/>
    </p:cViewPr>
  </p:sorterViewPr>
  <p:notesViewPr>
    <p:cSldViewPr snapToGrid="0" showGuides="1">
      <p:cViewPr varScale="1">
        <p:scale>
          <a:sx n="89" d="100"/>
          <a:sy n="89" d="100"/>
        </p:scale>
        <p:origin x="3756"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7F58C11-24F8-42AD-BDD3-7B7DE81AAEE7}"/>
              </a:ext>
            </a:extLst>
          </p:cNvPr>
          <p:cNvSpPr>
            <a:spLocks noGrp="1"/>
          </p:cNvSpPr>
          <p:nvPr>
            <p:ph type="hdr" sz="quarter"/>
          </p:nvPr>
        </p:nvSpPr>
        <p:spPr>
          <a:xfrm>
            <a:off x="0" y="1"/>
            <a:ext cx="3037840" cy="466434"/>
          </a:xfrm>
          <a:prstGeom prst="rect">
            <a:avLst/>
          </a:prstGeom>
        </p:spPr>
        <p:txBody>
          <a:bodyPr vert="horz" lIns="93164" tIns="46582" rIns="93164" bIns="46582" rtlCol="0"/>
          <a:lstStyle>
            <a:lvl1pPr algn="l">
              <a:defRPr sz="1200"/>
            </a:lvl1pPr>
          </a:lstStyle>
          <a:p>
            <a:endParaRPr lang="en-US"/>
          </a:p>
        </p:txBody>
      </p:sp>
      <p:sp>
        <p:nvSpPr>
          <p:cNvPr id="3" name="Date Placeholder 2">
            <a:extLst>
              <a:ext uri="{FF2B5EF4-FFF2-40B4-BE49-F238E27FC236}">
                <a16:creationId xmlns:a16="http://schemas.microsoft.com/office/drawing/2014/main" id="{DF95BE97-87D7-4469-A76E-E9C25C56BF39}"/>
              </a:ext>
            </a:extLst>
          </p:cNvPr>
          <p:cNvSpPr>
            <a:spLocks noGrp="1"/>
          </p:cNvSpPr>
          <p:nvPr>
            <p:ph type="dt" sz="quarter" idx="1"/>
          </p:nvPr>
        </p:nvSpPr>
        <p:spPr>
          <a:xfrm>
            <a:off x="3970938" y="1"/>
            <a:ext cx="3037840" cy="466434"/>
          </a:xfrm>
          <a:prstGeom prst="rect">
            <a:avLst/>
          </a:prstGeom>
        </p:spPr>
        <p:txBody>
          <a:bodyPr vert="horz" lIns="93164" tIns="46582" rIns="93164" bIns="46582" rtlCol="0"/>
          <a:lstStyle>
            <a:lvl1pPr algn="r">
              <a:defRPr sz="1200"/>
            </a:lvl1pPr>
          </a:lstStyle>
          <a:p>
            <a:fld id="{10E9E7EE-B3DC-426A-91F2-B44BB6FD4C9C}" type="datetimeFigureOut">
              <a:rPr lang="en-US" smtClean="0"/>
              <a:t>9/5/2019</a:t>
            </a:fld>
            <a:endParaRPr lang="en-US"/>
          </a:p>
        </p:txBody>
      </p:sp>
      <p:sp>
        <p:nvSpPr>
          <p:cNvPr id="4" name="Footer Placeholder 3">
            <a:extLst>
              <a:ext uri="{FF2B5EF4-FFF2-40B4-BE49-F238E27FC236}">
                <a16:creationId xmlns:a16="http://schemas.microsoft.com/office/drawing/2014/main" id="{49A8800C-0C1D-476F-A0F1-60F5E8A5389B}"/>
              </a:ext>
            </a:extLst>
          </p:cNvPr>
          <p:cNvSpPr>
            <a:spLocks noGrp="1"/>
          </p:cNvSpPr>
          <p:nvPr>
            <p:ph type="ftr" sz="quarter" idx="2"/>
          </p:nvPr>
        </p:nvSpPr>
        <p:spPr>
          <a:xfrm>
            <a:off x="0" y="8829968"/>
            <a:ext cx="3037840" cy="466433"/>
          </a:xfrm>
          <a:prstGeom prst="rect">
            <a:avLst/>
          </a:prstGeom>
        </p:spPr>
        <p:txBody>
          <a:bodyPr vert="horz" lIns="93164" tIns="46582" rIns="93164" bIns="46582"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14AE26D-80F6-40A6-A820-0EF157B2DE49}"/>
              </a:ext>
            </a:extLst>
          </p:cNvPr>
          <p:cNvSpPr>
            <a:spLocks noGrp="1"/>
          </p:cNvSpPr>
          <p:nvPr>
            <p:ph type="sldNum" sz="quarter" idx="3"/>
          </p:nvPr>
        </p:nvSpPr>
        <p:spPr>
          <a:xfrm>
            <a:off x="3970938" y="8829968"/>
            <a:ext cx="3037840" cy="466433"/>
          </a:xfrm>
          <a:prstGeom prst="rect">
            <a:avLst/>
          </a:prstGeom>
        </p:spPr>
        <p:txBody>
          <a:bodyPr vert="horz" lIns="93164" tIns="46582" rIns="93164" bIns="46582" rtlCol="0" anchor="b"/>
          <a:lstStyle>
            <a:lvl1pPr algn="r">
              <a:defRPr sz="1200"/>
            </a:lvl1pPr>
          </a:lstStyle>
          <a:p>
            <a:fld id="{39514993-7248-4ED3-B185-523E4659F021}" type="slidenum">
              <a:rPr lang="en-US" smtClean="0"/>
              <a:t>‹#›</a:t>
            </a:fld>
            <a:endParaRPr lang="en-US"/>
          </a:p>
        </p:txBody>
      </p:sp>
    </p:spTree>
    <p:extLst>
      <p:ext uri="{BB962C8B-B14F-4D97-AF65-F5344CB8AC3E}">
        <p14:creationId xmlns:p14="http://schemas.microsoft.com/office/powerpoint/2010/main" val="14966304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4"/>
          </a:xfrm>
          <a:prstGeom prst="rect">
            <a:avLst/>
          </a:prstGeom>
        </p:spPr>
        <p:txBody>
          <a:bodyPr vert="horz" lIns="93164" tIns="46582" rIns="93164" bIns="46582" rtlCol="0"/>
          <a:lstStyle>
            <a:lvl1pPr algn="l">
              <a:defRPr sz="1200">
                <a:latin typeface="Open Sans" panose="020B0606030504020204" pitchFamily="34" charset="0"/>
              </a:defRPr>
            </a:lvl1pPr>
          </a:lstStyle>
          <a:p>
            <a:endParaRPr lang="en-US" dirty="0"/>
          </a:p>
        </p:txBody>
      </p:sp>
      <p:sp>
        <p:nvSpPr>
          <p:cNvPr id="3" name="Date Placeholder 2"/>
          <p:cNvSpPr>
            <a:spLocks noGrp="1"/>
          </p:cNvSpPr>
          <p:nvPr>
            <p:ph type="dt" idx="1"/>
          </p:nvPr>
        </p:nvSpPr>
        <p:spPr>
          <a:xfrm>
            <a:off x="3970938" y="1"/>
            <a:ext cx="3037840" cy="466434"/>
          </a:xfrm>
          <a:prstGeom prst="rect">
            <a:avLst/>
          </a:prstGeom>
        </p:spPr>
        <p:txBody>
          <a:bodyPr vert="horz" lIns="93164" tIns="46582" rIns="93164" bIns="46582" rtlCol="0"/>
          <a:lstStyle>
            <a:lvl1pPr algn="r">
              <a:defRPr sz="1200">
                <a:latin typeface="Open Sans" panose="020B0606030504020204" pitchFamily="34" charset="0"/>
              </a:defRPr>
            </a:lvl1pPr>
          </a:lstStyle>
          <a:p>
            <a:fld id="{9E9D0335-8DA3-4159-9D47-15785C401236}" type="datetimeFigureOut">
              <a:rPr lang="en-US" smtClean="0"/>
              <a:pPr/>
              <a:t>9/5/2019</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64" tIns="46582" rIns="93164" bIns="46582"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64" tIns="46582" rIns="93164" bIns="46582" rtlCol="0">
            <a:normAutofit/>
          </a:bodyPr>
          <a:lstStyle/>
          <a:p>
            <a:pPr lvl="0"/>
            <a:r>
              <a:rPr lang="en-US" dirty="0"/>
              <a:t>Edit Master text styles</a:t>
            </a:r>
          </a:p>
          <a:p>
            <a:pPr lvl="1"/>
            <a:r>
              <a:rPr lang="en-US" dirty="0"/>
              <a:t>Second level</a:t>
            </a:r>
          </a:p>
          <a:p>
            <a:pPr lvl="3"/>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8"/>
            <a:ext cx="3037840" cy="466433"/>
          </a:xfrm>
          <a:prstGeom prst="rect">
            <a:avLst/>
          </a:prstGeom>
        </p:spPr>
        <p:txBody>
          <a:bodyPr vert="horz" lIns="93164" tIns="46582" rIns="93164" bIns="46582" rtlCol="0" anchor="b"/>
          <a:lstStyle>
            <a:lvl1pPr algn="l">
              <a:defRPr sz="1200">
                <a:latin typeface="Open Sans" panose="020B0606030504020204" pitchFamily="34" charset="0"/>
              </a:defRPr>
            </a:lvl1pPr>
          </a:lstStyle>
          <a:p>
            <a:endParaRPr lang="en-US" dirty="0"/>
          </a:p>
        </p:txBody>
      </p:sp>
      <p:sp>
        <p:nvSpPr>
          <p:cNvPr id="7" name="Slide Number Placeholder 6"/>
          <p:cNvSpPr>
            <a:spLocks noGrp="1"/>
          </p:cNvSpPr>
          <p:nvPr>
            <p:ph type="sldNum" sz="quarter" idx="5"/>
          </p:nvPr>
        </p:nvSpPr>
        <p:spPr>
          <a:xfrm>
            <a:off x="3970938" y="8829968"/>
            <a:ext cx="3037840" cy="466433"/>
          </a:xfrm>
          <a:prstGeom prst="rect">
            <a:avLst/>
          </a:prstGeom>
        </p:spPr>
        <p:txBody>
          <a:bodyPr vert="horz" lIns="93164" tIns="46582" rIns="93164" bIns="46582" rtlCol="0" anchor="b"/>
          <a:lstStyle>
            <a:lvl1pPr algn="r">
              <a:defRPr sz="1200">
                <a:latin typeface="Open Sans" panose="020B0606030504020204" pitchFamily="34" charset="0"/>
              </a:defRPr>
            </a:lvl1pPr>
          </a:lstStyle>
          <a:p>
            <a:fld id="{D7BEA6C7-8644-4836-8046-01A6FF379F99}" type="slidenum">
              <a:rPr lang="en-US" smtClean="0"/>
              <a:pPr/>
              <a:t>‹#›</a:t>
            </a:fld>
            <a:endParaRPr lang="en-US" dirty="0"/>
          </a:p>
        </p:txBody>
      </p:sp>
    </p:spTree>
    <p:extLst>
      <p:ext uri="{BB962C8B-B14F-4D97-AF65-F5344CB8AC3E}">
        <p14:creationId xmlns:p14="http://schemas.microsoft.com/office/powerpoint/2010/main" val="27664026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1714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1714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1714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1714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1637" rtl="0" eaLnBrk="1" fontAlgn="auto" latinLnBrk="0" hangingPunct="1">
              <a:lnSpc>
                <a:spcPct val="100000"/>
              </a:lnSpc>
              <a:spcBef>
                <a:spcPts val="0"/>
              </a:spcBef>
              <a:spcAft>
                <a:spcPts val="0"/>
              </a:spcAft>
              <a:buClrTx/>
              <a:buSzTx/>
              <a:buFontTx/>
              <a:buNone/>
              <a:tabLst/>
              <a:defRPr/>
            </a:pPr>
            <a:r>
              <a:rPr lang="en-US" dirty="0"/>
              <a:t>Good morning! I’m Stephen Brumbaugh, an economist at the Department of Transportation in the Office of the General Counsel. Today, I’m presenting findings from a report that the Department </a:t>
            </a:r>
            <a:r>
              <a:rPr lang="en-US" baseline="0" dirty="0"/>
              <a:t>released last fall on daily travel by American adults with disabilities.</a:t>
            </a:r>
          </a:p>
          <a:p>
            <a:pPr marL="0" marR="0" lvl="0" indent="0" algn="l" defTabSz="931637"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31637" rtl="0" eaLnBrk="1" fontAlgn="auto" latinLnBrk="0" hangingPunct="1">
              <a:lnSpc>
                <a:spcPct val="100000"/>
              </a:lnSpc>
              <a:spcBef>
                <a:spcPts val="0"/>
              </a:spcBef>
              <a:spcAft>
                <a:spcPts val="0"/>
              </a:spcAft>
              <a:buClrTx/>
              <a:buSzTx/>
              <a:buFontTx/>
              <a:buNone/>
              <a:tabLst/>
              <a:defRPr/>
            </a:pPr>
            <a:r>
              <a:rPr lang="en-US" baseline="0" dirty="0"/>
              <a:t>[CHANGE DEPENDING ON WORKSHOP SETUP] You can find the report on the workshop’s website.</a:t>
            </a:r>
          </a:p>
        </p:txBody>
      </p:sp>
      <p:sp>
        <p:nvSpPr>
          <p:cNvPr id="4" name="Slide Number Placeholder 3"/>
          <p:cNvSpPr>
            <a:spLocks noGrp="1"/>
          </p:cNvSpPr>
          <p:nvPr>
            <p:ph type="sldNum" sz="quarter" idx="10"/>
          </p:nvPr>
        </p:nvSpPr>
        <p:spPr/>
        <p:txBody>
          <a:bodyPr/>
          <a:lstStyle/>
          <a:p>
            <a:fld id="{D7BEA6C7-8644-4836-8046-01A6FF379F99}" type="slidenum">
              <a:rPr lang="en-US" smtClean="0"/>
              <a:t>1</a:t>
            </a:fld>
            <a:endParaRPr lang="en-US"/>
          </a:p>
        </p:txBody>
      </p:sp>
    </p:spTree>
    <p:extLst>
      <p:ext uri="{BB962C8B-B14F-4D97-AF65-F5344CB8AC3E}">
        <p14:creationId xmlns:p14="http://schemas.microsoft.com/office/powerpoint/2010/main" val="29333231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…people with disabilities often just choose to travel </a:t>
            </a:r>
            <a:r>
              <a:rPr lang="en-US" i="1" dirty="0"/>
              <a:t>less</a:t>
            </a:r>
            <a:r>
              <a:rPr lang="en-US" i="0" dirty="0"/>
              <a:t>, as shown by the highlighted categories in orange.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We’ll talk about using technology to compensate in a bit.</a:t>
            </a:r>
            <a:endParaRPr lang="en-US" dirty="0"/>
          </a:p>
        </p:txBody>
      </p:sp>
      <p:sp>
        <p:nvSpPr>
          <p:cNvPr id="4" name="Slide Number Placeholder 3"/>
          <p:cNvSpPr>
            <a:spLocks noGrp="1"/>
          </p:cNvSpPr>
          <p:nvPr>
            <p:ph type="sldNum" sz="quarter" idx="10"/>
          </p:nvPr>
        </p:nvSpPr>
        <p:spPr/>
        <p:txBody>
          <a:bodyPr/>
          <a:lstStyle/>
          <a:p>
            <a:fld id="{D7BEA6C7-8644-4836-8046-01A6FF379F99}" type="slidenum">
              <a:rPr lang="en-US" smtClean="0"/>
              <a:pPr/>
              <a:t>10</a:t>
            </a:fld>
            <a:endParaRPr lang="en-US" dirty="0"/>
          </a:p>
        </p:txBody>
      </p:sp>
    </p:spTree>
    <p:extLst>
      <p:ext uri="{BB962C8B-B14F-4D97-AF65-F5344CB8AC3E}">
        <p14:creationId xmlns:p14="http://schemas.microsoft.com/office/powerpoint/2010/main" val="3173245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key point is that rural residents with disabilities have additional differences in travel behavior from urban residents with disabilities. This is important since rural residents</a:t>
            </a:r>
            <a:r>
              <a:rPr lang="en-US" baseline="0" dirty="0"/>
              <a:t> have fewer options for transportation—not just for using public transit, but for using private services like taxis.</a:t>
            </a:r>
            <a:endParaRPr lang="en-US" dirty="0"/>
          </a:p>
          <a:p>
            <a:endParaRPr lang="en-US" dirty="0"/>
          </a:p>
        </p:txBody>
      </p:sp>
      <p:sp>
        <p:nvSpPr>
          <p:cNvPr id="4" name="Slide Number Placeholder 3"/>
          <p:cNvSpPr>
            <a:spLocks noGrp="1"/>
          </p:cNvSpPr>
          <p:nvPr>
            <p:ph type="sldNum" sz="quarter" idx="10"/>
          </p:nvPr>
        </p:nvSpPr>
        <p:spPr/>
        <p:txBody>
          <a:bodyPr/>
          <a:lstStyle/>
          <a:p>
            <a:fld id="{D7BEA6C7-8644-4836-8046-01A6FF379F99}" type="slidenum">
              <a:rPr lang="en-US" smtClean="0"/>
              <a:pPr/>
              <a:t>11</a:t>
            </a:fld>
            <a:endParaRPr lang="en-US" dirty="0"/>
          </a:p>
        </p:txBody>
      </p:sp>
    </p:spTree>
    <p:extLst>
      <p:ext uri="{BB962C8B-B14F-4D97-AF65-F5344CB8AC3E}">
        <p14:creationId xmlns:p14="http://schemas.microsoft.com/office/powerpoint/2010/main" val="41009356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637">
              <a:defRPr/>
            </a:pPr>
            <a:r>
              <a:rPr lang="en-US" dirty="0"/>
              <a:t>Rural residents with disabilities travel shorter distances than rural residents without disabilities for their trips—an average of 10.9 miles per trip versus 14.7 miles per trip. The differences in travel times aren’t statistically significant,</a:t>
            </a:r>
            <a:r>
              <a:rPr lang="en-US" baseline="0" dirty="0"/>
              <a:t> though.</a:t>
            </a:r>
            <a:endParaRPr lang="en-US" dirty="0"/>
          </a:p>
        </p:txBody>
      </p:sp>
      <p:sp>
        <p:nvSpPr>
          <p:cNvPr id="4" name="Slide Number Placeholder 3"/>
          <p:cNvSpPr>
            <a:spLocks noGrp="1"/>
          </p:cNvSpPr>
          <p:nvPr>
            <p:ph type="sldNum" sz="quarter" idx="10"/>
          </p:nvPr>
        </p:nvSpPr>
        <p:spPr/>
        <p:txBody>
          <a:bodyPr/>
          <a:lstStyle/>
          <a:p>
            <a:fld id="{D7BEA6C7-8644-4836-8046-01A6FF379F99}" type="slidenum">
              <a:rPr lang="en-US" smtClean="0"/>
              <a:t>12</a:t>
            </a:fld>
            <a:endParaRPr lang="en-US"/>
          </a:p>
        </p:txBody>
      </p:sp>
    </p:spTree>
    <p:extLst>
      <p:ext uri="{BB962C8B-B14F-4D97-AF65-F5344CB8AC3E}">
        <p14:creationId xmlns:p14="http://schemas.microsoft.com/office/powerpoint/2010/main" val="21789227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While the NHTS doesn’t ask about automated vehicles, we still can get insights about technology and transportation from the data. Technologies may help people with disabilities overcome transportation issues,</a:t>
            </a:r>
            <a:r>
              <a:rPr lang="en-US" baseline="0" dirty="0"/>
              <a:t> but w</a:t>
            </a:r>
            <a:r>
              <a:rPr lang="en-US" dirty="0"/>
              <a:t>e find that people with disabilities use the internet and related technologies less often than people without disabilities. </a:t>
            </a:r>
            <a:endParaRPr lang="en-US" i="0" dirty="0"/>
          </a:p>
        </p:txBody>
      </p:sp>
      <p:sp>
        <p:nvSpPr>
          <p:cNvPr id="4" name="Slide Number Placeholder 3"/>
          <p:cNvSpPr>
            <a:spLocks noGrp="1"/>
          </p:cNvSpPr>
          <p:nvPr>
            <p:ph type="sldNum" sz="quarter" idx="10"/>
          </p:nvPr>
        </p:nvSpPr>
        <p:spPr/>
        <p:txBody>
          <a:bodyPr/>
          <a:lstStyle/>
          <a:p>
            <a:fld id="{D7BEA6C7-8644-4836-8046-01A6FF379F99}" type="slidenum">
              <a:rPr lang="en-US" smtClean="0"/>
              <a:pPr/>
              <a:t>13</a:t>
            </a:fld>
            <a:endParaRPr lang="en-US" dirty="0"/>
          </a:p>
        </p:txBody>
      </p:sp>
    </p:spTree>
    <p:extLst>
      <p:ext uri="{BB962C8B-B14F-4D97-AF65-F5344CB8AC3E}">
        <p14:creationId xmlns:p14="http://schemas.microsoft.com/office/powerpoint/2010/main" val="6005651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three ways that technology can help people with disability-related transportation issues.</a:t>
            </a:r>
            <a:r>
              <a:rPr lang="en-US" baseline="0" dirty="0"/>
              <a:t> </a:t>
            </a:r>
            <a:r>
              <a:rPr lang="en-US" dirty="0"/>
              <a:t>The NHTS asks several</a:t>
            </a:r>
            <a:r>
              <a:rPr lang="en-US" baseline="0" dirty="0"/>
              <a:t> questions about technology use related to the first two ways.</a:t>
            </a:r>
            <a:endParaRPr lang="en-US" dirty="0"/>
          </a:p>
        </p:txBody>
      </p:sp>
      <p:sp>
        <p:nvSpPr>
          <p:cNvPr id="4" name="Slide Number Placeholder 3"/>
          <p:cNvSpPr>
            <a:spLocks noGrp="1"/>
          </p:cNvSpPr>
          <p:nvPr>
            <p:ph type="sldNum" sz="quarter" idx="10"/>
          </p:nvPr>
        </p:nvSpPr>
        <p:spPr/>
        <p:txBody>
          <a:bodyPr/>
          <a:lstStyle/>
          <a:p>
            <a:fld id="{D7BEA6C7-8644-4836-8046-01A6FF379F99}" type="slidenum">
              <a:rPr lang="en-US" smtClean="0"/>
              <a:t>14</a:t>
            </a:fld>
            <a:endParaRPr lang="en-US"/>
          </a:p>
        </p:txBody>
      </p:sp>
    </p:spTree>
    <p:extLst>
      <p:ext uri="{BB962C8B-B14F-4D97-AF65-F5344CB8AC3E}">
        <p14:creationId xmlns:p14="http://schemas.microsoft.com/office/powerpoint/2010/main" val="37674303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637">
              <a:defRPr/>
            </a:pPr>
            <a:r>
              <a:rPr lang="en-US" dirty="0"/>
              <a:t>We see from the top row of graphs that people with disabilities are less likely to use the internet, smartphones, or tablets. In the bottom row, we see that people with disabilities are less likely to work in jobs that allow telecommuting and even less likely to use ride-hailing services like Lyft and Uber.</a:t>
            </a:r>
          </a:p>
          <a:p>
            <a:pPr defTabSz="931637">
              <a:defRPr/>
            </a:pPr>
            <a:endParaRPr lang="en-US" dirty="0"/>
          </a:p>
          <a:p>
            <a:pPr defTabSz="931637">
              <a:defRPr/>
            </a:pPr>
            <a:r>
              <a:rPr lang="en-US" dirty="0"/>
              <a:t>Finally, emerging</a:t>
            </a:r>
            <a:r>
              <a:rPr lang="en-US" baseline="0" dirty="0"/>
              <a:t> AV technologies may make travel possible for people with disabilities. Two examples of existing AV technologies that help people with disabilities—and people without disabilities, for that matter—are blind spot detection and rearview video systems.</a:t>
            </a:r>
            <a:br>
              <a:rPr lang="en-US" baseline="0" dirty="0"/>
            </a:br>
            <a:r>
              <a:rPr lang="en-US" baseline="0" dirty="0"/>
              <a:t/>
            </a:r>
            <a:br>
              <a:rPr lang="en-US" baseline="0" dirty="0"/>
            </a:br>
            <a:r>
              <a:rPr lang="en-US" dirty="0"/>
              <a:t>At the same time, these technologies</a:t>
            </a:r>
            <a:r>
              <a:rPr lang="en-US" baseline="0" dirty="0"/>
              <a:t> may increase the costs of vehicles, and affordability is an important issue. </a:t>
            </a:r>
            <a:r>
              <a:rPr lang="en-US" dirty="0"/>
              <a:t>As the final graph shows…</a:t>
            </a:r>
            <a:r>
              <a:rPr lang="en-US" baseline="0" dirty="0"/>
              <a:t> [click]</a:t>
            </a:r>
            <a:endParaRPr lang="en-US" dirty="0"/>
          </a:p>
        </p:txBody>
      </p:sp>
      <p:sp>
        <p:nvSpPr>
          <p:cNvPr id="4" name="Slide Number Placeholder 3"/>
          <p:cNvSpPr>
            <a:spLocks noGrp="1"/>
          </p:cNvSpPr>
          <p:nvPr>
            <p:ph type="sldNum" sz="quarter" idx="10"/>
          </p:nvPr>
        </p:nvSpPr>
        <p:spPr/>
        <p:txBody>
          <a:bodyPr/>
          <a:lstStyle/>
          <a:p>
            <a:fld id="{D7BEA6C7-8644-4836-8046-01A6FF379F99}" type="slidenum">
              <a:rPr lang="en-US" smtClean="0"/>
              <a:t>15</a:t>
            </a:fld>
            <a:endParaRPr lang="en-US"/>
          </a:p>
        </p:txBody>
      </p:sp>
    </p:spTree>
    <p:extLst>
      <p:ext uri="{BB962C8B-B14F-4D97-AF65-F5344CB8AC3E}">
        <p14:creationId xmlns:p14="http://schemas.microsoft.com/office/powerpoint/2010/main" val="3246733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637">
              <a:defRPr/>
            </a:pPr>
            <a:r>
              <a:rPr lang="en-US" dirty="0"/>
              <a:t>…people with travel-limiting disabilities are much more likely to live in </a:t>
            </a:r>
            <a:r>
              <a:rPr lang="en-US" i="0" dirty="0"/>
              <a:t>extremely</a:t>
            </a:r>
            <a:r>
              <a:rPr lang="en-US" i="1" dirty="0"/>
              <a:t> </a:t>
            </a:r>
            <a:r>
              <a:rPr lang="en-US" dirty="0"/>
              <a:t>low-income households. In fact, more than </a:t>
            </a:r>
            <a:r>
              <a:rPr lang="en-US" i="1" dirty="0"/>
              <a:t>half</a:t>
            </a:r>
            <a:r>
              <a:rPr lang="en-US" i="0" dirty="0"/>
              <a:t> live in households with total incomes under $25,000.</a:t>
            </a:r>
            <a:endParaRPr lang="en-US" dirty="0"/>
          </a:p>
        </p:txBody>
      </p:sp>
      <p:sp>
        <p:nvSpPr>
          <p:cNvPr id="4" name="Slide Number Placeholder 3"/>
          <p:cNvSpPr>
            <a:spLocks noGrp="1"/>
          </p:cNvSpPr>
          <p:nvPr>
            <p:ph type="sldNum" sz="quarter" idx="10"/>
          </p:nvPr>
        </p:nvSpPr>
        <p:spPr/>
        <p:txBody>
          <a:bodyPr/>
          <a:lstStyle/>
          <a:p>
            <a:fld id="{D7BEA6C7-8644-4836-8046-01A6FF379F99}" type="slidenum">
              <a:rPr lang="en-US" smtClean="0"/>
              <a:t>16</a:t>
            </a:fld>
            <a:endParaRPr lang="en-US"/>
          </a:p>
        </p:txBody>
      </p:sp>
    </p:spTree>
    <p:extLst>
      <p:ext uri="{BB962C8B-B14F-4D97-AF65-F5344CB8AC3E}">
        <p14:creationId xmlns:p14="http://schemas.microsoft.com/office/powerpoint/2010/main" val="39776995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a:t>
            </a:r>
            <a:r>
              <a:rPr lang="en-US" baseline="0" dirty="0"/>
              <a:t> said there were three key takeaways, but I’ll sneak in a fourth. </a:t>
            </a:r>
            <a:r>
              <a:rPr lang="en-US" baseline="0" dirty="0">
                <a:sym typeface="Wingdings" panose="05000000000000000000" pitchFamily="2" charset="2"/>
              </a:rPr>
              <a:t>  </a:t>
            </a:r>
            <a:endParaRPr lang="en-US" dirty="0"/>
          </a:p>
        </p:txBody>
      </p:sp>
      <p:sp>
        <p:nvSpPr>
          <p:cNvPr id="4" name="Slide Number Placeholder 3"/>
          <p:cNvSpPr>
            <a:spLocks noGrp="1"/>
          </p:cNvSpPr>
          <p:nvPr>
            <p:ph type="sldNum" sz="quarter" idx="10"/>
          </p:nvPr>
        </p:nvSpPr>
        <p:spPr/>
        <p:txBody>
          <a:bodyPr/>
          <a:lstStyle/>
          <a:p>
            <a:fld id="{D7BEA6C7-8644-4836-8046-01A6FF379F99}" type="slidenum">
              <a:rPr lang="en-US" smtClean="0"/>
              <a:pPr/>
              <a:t>17</a:t>
            </a:fld>
            <a:endParaRPr lang="en-US" dirty="0"/>
          </a:p>
        </p:txBody>
      </p:sp>
    </p:spTree>
    <p:extLst>
      <p:ext uri="{BB962C8B-B14F-4D97-AF65-F5344CB8AC3E}">
        <p14:creationId xmlns:p14="http://schemas.microsoft.com/office/powerpoint/2010/main" val="17878119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a:solidFill>
                  <a:schemeClr val="tx1"/>
                </a:solidFill>
                <a:effectLst/>
                <a:latin typeface="+mn-lt"/>
                <a:ea typeface="+mn-ea"/>
                <a:cs typeface="+mn-cs"/>
              </a:rPr>
              <a:t>The National Household Travel Survey is a general travel behavior survey and therefore</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has a lot of ground to cover,</a:t>
            </a:r>
            <a:r>
              <a:rPr lang="en-US" sz="1200" b="0" i="0" kern="1200" baseline="0" dirty="0">
                <a:solidFill>
                  <a:schemeClr val="tx1"/>
                </a:solidFill>
                <a:effectLst/>
                <a:latin typeface="+mn-lt"/>
                <a:ea typeface="+mn-ea"/>
                <a:cs typeface="+mn-cs"/>
              </a:rPr>
              <a:t> which means that a lot of important topics for accessibility don’t get covered. For example, it doesn’t ask respondents about trips they can’t take and why. The Department’s Bureau of Transportation Statistics conducted a National Transportation Availability and Use Survey in 2002 that addressed these issues, but the findings are nearly two decades old now. The bottom line is that we need additional data collections and analysis to understand how people with disabilities travel.</a:t>
            </a:r>
            <a:r>
              <a:rPr lang="en-US" dirty="0"/>
              <a:t/>
            </a:r>
            <a:br>
              <a:rPr lang="en-US" dirty="0"/>
            </a:br>
            <a:endParaRPr lang="en-US" dirty="0"/>
          </a:p>
        </p:txBody>
      </p:sp>
      <p:sp>
        <p:nvSpPr>
          <p:cNvPr id="4" name="Slide Number Placeholder 3"/>
          <p:cNvSpPr>
            <a:spLocks noGrp="1"/>
          </p:cNvSpPr>
          <p:nvPr>
            <p:ph type="sldNum" sz="quarter" idx="10"/>
          </p:nvPr>
        </p:nvSpPr>
        <p:spPr/>
        <p:txBody>
          <a:bodyPr/>
          <a:lstStyle/>
          <a:p>
            <a:fld id="{D7BEA6C7-8644-4836-8046-01A6FF379F99}" type="slidenum">
              <a:rPr lang="en-US" smtClean="0"/>
              <a:pPr/>
              <a:t>18</a:t>
            </a:fld>
            <a:endParaRPr lang="en-US" dirty="0"/>
          </a:p>
        </p:txBody>
      </p:sp>
    </p:spTree>
    <p:extLst>
      <p:ext uri="{BB962C8B-B14F-4D97-AF65-F5344CB8AC3E}">
        <p14:creationId xmlns:p14="http://schemas.microsoft.com/office/powerpoint/2010/main" val="9806216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637">
              <a:defRPr/>
            </a:pPr>
            <a:r>
              <a:rPr lang="en-US" dirty="0"/>
              <a:t>While we do need new</a:t>
            </a:r>
            <a:r>
              <a:rPr lang="en-US" baseline="0" dirty="0"/>
              <a:t> data, we still learned a lot from using the latest National Household </a:t>
            </a:r>
            <a:r>
              <a:rPr lang="en-US" baseline="0"/>
              <a:t>Travel Survey. </a:t>
            </a:r>
            <a:r>
              <a:rPr lang="en-US" dirty="0"/>
              <a:t>To</a:t>
            </a:r>
            <a:r>
              <a:rPr lang="en-US" baseline="0" dirty="0"/>
              <a:t> wrap up, these</a:t>
            </a:r>
            <a:r>
              <a:rPr lang="en-US" dirty="0"/>
              <a:t> are the three main points from the analysis. [Each point appears with a mouse click.]</a:t>
            </a:r>
          </a:p>
          <a:p>
            <a:endParaRPr lang="en-US" dirty="0"/>
          </a:p>
        </p:txBody>
      </p:sp>
      <p:sp>
        <p:nvSpPr>
          <p:cNvPr id="4" name="Slide Number Placeholder 3"/>
          <p:cNvSpPr>
            <a:spLocks noGrp="1"/>
          </p:cNvSpPr>
          <p:nvPr>
            <p:ph type="sldNum" sz="quarter" idx="10"/>
          </p:nvPr>
        </p:nvSpPr>
        <p:spPr/>
        <p:txBody>
          <a:bodyPr/>
          <a:lstStyle/>
          <a:p>
            <a:fld id="{D7BEA6C7-8644-4836-8046-01A6FF379F99}" type="slidenum">
              <a:rPr lang="en-US" smtClean="0"/>
              <a:t>19</a:t>
            </a:fld>
            <a:endParaRPr lang="en-US"/>
          </a:p>
        </p:txBody>
      </p:sp>
    </p:spTree>
    <p:extLst>
      <p:ext uri="{BB962C8B-B14F-4D97-AF65-F5344CB8AC3E}">
        <p14:creationId xmlns:p14="http://schemas.microsoft.com/office/powerpoint/2010/main" val="30025292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637">
              <a:defRPr/>
            </a:pPr>
            <a:r>
              <a:rPr lang="en-US" dirty="0"/>
              <a:t>I’ll start by giving the three key findings from the report. [Each appears with a mouse click.]</a:t>
            </a:r>
            <a:endParaRPr lang="en-US" baseline="0" dirty="0"/>
          </a:p>
          <a:p>
            <a:pPr defTabSz="931637">
              <a:defRPr/>
            </a:pPr>
            <a:endParaRPr lang="en-US" baseline="0" dirty="0"/>
          </a:p>
          <a:p>
            <a:pPr defTabSz="931637">
              <a:defRPr/>
            </a:pPr>
            <a:r>
              <a:rPr lang="en-US" dirty="0"/>
              <a:t>For people in this workshop—</a:t>
            </a:r>
            <a:r>
              <a:rPr lang="en-US" baseline="0" dirty="0"/>
              <a:t>in other words, people </a:t>
            </a:r>
            <a:r>
              <a:rPr lang="en-US" dirty="0"/>
              <a:t>who are</a:t>
            </a:r>
            <a:r>
              <a:rPr lang="en-US" baseline="0" dirty="0"/>
              <a:t> already part of the conversation on AVs and accessibility</a:t>
            </a:r>
            <a:r>
              <a:rPr lang="en-US" dirty="0"/>
              <a:t>—these general findings come as no surprise. This report adds to the conversation </a:t>
            </a:r>
            <a:r>
              <a:rPr lang="en-US" baseline="0" dirty="0"/>
              <a:t>by providing statistics based on recent travel survey data.</a:t>
            </a:r>
            <a:br>
              <a:rPr lang="en-US" baseline="0" dirty="0"/>
            </a:br>
            <a:endParaRPr lang="en-US" dirty="0"/>
          </a:p>
          <a:p>
            <a:r>
              <a:rPr lang="en-US" dirty="0"/>
              <a:t>[Definitions if people start asking</a:t>
            </a:r>
            <a:r>
              <a:rPr lang="en-US" baseline="0" dirty="0"/>
              <a:t> about terms </a:t>
            </a:r>
            <a:r>
              <a:rPr lang="en-US" baseline="0"/>
              <a:t>right away</a:t>
            </a:r>
            <a:r>
              <a:rPr lang="en-US"/>
              <a:t>:</a:t>
            </a:r>
            <a:endParaRPr lang="en-US" dirty="0"/>
          </a:p>
          <a:p>
            <a:endParaRPr lang="en-US" dirty="0"/>
          </a:p>
          <a:p>
            <a:pPr marL="174683" indent="-174683">
              <a:buFont typeface="Arial" panose="020B0604020202020204" pitchFamily="34" charset="0"/>
              <a:buChar char="•"/>
            </a:pPr>
            <a:r>
              <a:rPr lang="en-US" dirty="0"/>
              <a:t>People with disabilities: People who responded “yes” to the question “Do you have a disability that limits your ability to travel?” We talk about this in the next slide.</a:t>
            </a:r>
          </a:p>
          <a:p>
            <a:pPr marL="174683" indent="-174683">
              <a:buFont typeface="Arial" panose="020B0604020202020204" pitchFamily="34" charset="0"/>
              <a:buChar char="•"/>
            </a:pPr>
            <a:r>
              <a:rPr lang="en-US" dirty="0"/>
              <a:t>Rural areas: Areas that aren’t part of what the Census defines as urbanized areas (with 50,000 or more people) or urban clusters (with 2,500 or more people).</a:t>
            </a:r>
          </a:p>
          <a:p>
            <a:pPr marL="174683" indent="-174683">
              <a:buFont typeface="Arial" panose="020B0604020202020204" pitchFamily="34" charset="0"/>
              <a:buChar char="•"/>
            </a:pPr>
            <a:r>
              <a:rPr lang="en-US" dirty="0"/>
              <a:t>Technology: When we get to this section, we’ll generally be discussing internet and devices for accessing the internet like computers or smartphones. We do talk about automated vehicle technologies, but don’t have data in the NHTS.]</a:t>
            </a:r>
          </a:p>
        </p:txBody>
      </p:sp>
      <p:sp>
        <p:nvSpPr>
          <p:cNvPr id="4" name="Slide Number Placeholder 3"/>
          <p:cNvSpPr>
            <a:spLocks noGrp="1"/>
          </p:cNvSpPr>
          <p:nvPr>
            <p:ph type="sldNum" sz="quarter" idx="10"/>
          </p:nvPr>
        </p:nvSpPr>
        <p:spPr/>
        <p:txBody>
          <a:bodyPr/>
          <a:lstStyle/>
          <a:p>
            <a:fld id="{D7BEA6C7-8644-4836-8046-01A6FF379F99}" type="slidenum">
              <a:rPr lang="en-US" smtClean="0"/>
              <a:t>2</a:t>
            </a:fld>
            <a:endParaRPr lang="en-US"/>
          </a:p>
        </p:txBody>
      </p:sp>
    </p:spTree>
    <p:extLst>
      <p:ext uri="{BB962C8B-B14F-4D97-AF65-F5344CB8AC3E}">
        <p14:creationId xmlns:p14="http://schemas.microsoft.com/office/powerpoint/2010/main" val="23746916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637">
              <a:defRPr/>
            </a:pPr>
            <a:r>
              <a:rPr lang="en-US" dirty="0"/>
              <a:t>Several colleagues in the Department’s Bureau of Transportation Statistics</a:t>
            </a:r>
            <a:r>
              <a:rPr lang="en-US" baseline="0" dirty="0"/>
              <a:t> </a:t>
            </a:r>
            <a:r>
              <a:rPr lang="en-US" dirty="0"/>
              <a:t>supervised or gave</a:t>
            </a:r>
            <a:r>
              <a:rPr lang="en-US" baseline="0" dirty="0"/>
              <a:t> feedback on the report</a:t>
            </a:r>
            <a:r>
              <a:rPr lang="en-US" dirty="0"/>
              <a:t>, and I want to thank them.</a:t>
            </a:r>
            <a:br>
              <a:rPr lang="en-US" dirty="0"/>
            </a:br>
            <a:r>
              <a:rPr lang="en-US" dirty="0"/>
              <a:t/>
            </a:r>
            <a:br>
              <a:rPr lang="en-US" dirty="0"/>
            </a:br>
            <a:r>
              <a:rPr lang="en-US" baseline="0" dirty="0"/>
              <a:t>As I mentioned, the report is available on the workshop’s website. </a:t>
            </a:r>
            <a:r>
              <a:rPr lang="en-US" dirty="0"/>
              <a:t>If you have questions</a:t>
            </a:r>
            <a:r>
              <a:rPr lang="en-US" baseline="0" dirty="0"/>
              <a:t> about the presentation or the report, please reach out and contact me. Thank you!</a:t>
            </a:r>
            <a:endParaRPr lang="en-US" dirty="0"/>
          </a:p>
        </p:txBody>
      </p:sp>
      <p:sp>
        <p:nvSpPr>
          <p:cNvPr id="4" name="Slide Number Placeholder 3"/>
          <p:cNvSpPr>
            <a:spLocks noGrp="1"/>
          </p:cNvSpPr>
          <p:nvPr>
            <p:ph type="sldNum" sz="quarter" idx="10"/>
          </p:nvPr>
        </p:nvSpPr>
        <p:spPr/>
        <p:txBody>
          <a:bodyPr/>
          <a:lstStyle/>
          <a:p>
            <a:fld id="{D7BEA6C7-8644-4836-8046-01A6FF379F99}" type="slidenum">
              <a:rPr lang="en-US" smtClean="0"/>
              <a:t>20</a:t>
            </a:fld>
            <a:endParaRPr lang="en-US"/>
          </a:p>
        </p:txBody>
      </p:sp>
    </p:spTree>
    <p:extLst>
      <p:ext uri="{BB962C8B-B14F-4D97-AF65-F5344CB8AC3E}">
        <p14:creationId xmlns:p14="http://schemas.microsoft.com/office/powerpoint/2010/main" val="37129877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dirty="0"/>
              <a:t>Let’s talk about that data now. The analysis uses the National Household Travel Survey, released in February 2018. As the name implies, this is the primary source of public data on daily travel in the United States, and is conducted by the Department’s Federal Highway Administration. The last version of the survey came out in 2009,</a:t>
            </a:r>
            <a:r>
              <a:rPr lang="en-US" sz="1200" baseline="0" dirty="0"/>
              <a:t> and as we know, a few things have changed about vehicle travel since then. </a:t>
            </a:r>
            <a:r>
              <a:rPr lang="en-US" sz="1200" baseline="0" dirty="0">
                <a:sym typeface="Wingdings" panose="05000000000000000000" pitchFamily="2" charset="2"/>
              </a:rPr>
              <a:t></a:t>
            </a:r>
            <a:r>
              <a:rPr lang="en-US" sz="1200" baseline="0" dirty="0"/>
              <a:t/>
            </a:r>
            <a:br>
              <a:rPr lang="en-US" sz="1200" baseline="0" dirty="0"/>
            </a:br>
            <a:r>
              <a:rPr lang="en-US" sz="1200" baseline="0" dirty="0"/>
              <a:t/>
            </a:r>
            <a:br>
              <a:rPr lang="en-US" sz="1200" baseline="0" dirty="0"/>
            </a:br>
            <a:r>
              <a:rPr lang="en-US" sz="1200" baseline="0" dirty="0"/>
              <a:t>The analysis </a:t>
            </a:r>
            <a:r>
              <a:rPr lang="en-US" sz="1200" dirty="0"/>
              <a:t>looked at the travel patterns of people who report having a “travel-limiting disability.” An estimated 25.5 million Americans have travel-limiting disabilities. Nearly half are age 18 to 64, when people are most likely to participate in the labor force.</a:t>
            </a:r>
            <a:br>
              <a:rPr lang="en-US" sz="1200" dirty="0"/>
            </a:br>
            <a:r>
              <a:rPr lang="en-US" sz="1200" dirty="0"/>
              <a:t/>
            </a:r>
            <a:br>
              <a:rPr lang="en-US" sz="1200" dirty="0"/>
            </a:br>
            <a:r>
              <a:rPr lang="en-US" sz="1200" dirty="0"/>
              <a:t>I should note that, whenever I say “disability” in this</a:t>
            </a:r>
            <a:r>
              <a:rPr lang="en-US" sz="1200" baseline="0" dirty="0"/>
              <a:t> talk, I’m going to use it to mean “travel-limiting disability.” The statistics here will therefore be different from, say, the Census statistics in [previous speaker]’s talk, since those statistics cover all people with disabilities. I also want to point out that people with travel-limiting disabilities face even more social and economic barriers to transportation than people with other types of disabilities.</a:t>
            </a:r>
          </a:p>
          <a:p>
            <a:r>
              <a:rPr lang="en-US" sz="1200" dirty="0"/>
              <a:t/>
            </a:r>
            <a:br>
              <a:rPr lang="en-US" sz="1200" dirty="0"/>
            </a:br>
            <a:r>
              <a:rPr lang="en-US" sz="1200" dirty="0"/>
              <a:t>The NHTS doesn’t ask about automated vehicles specifically, but we still can get </a:t>
            </a:r>
            <a:r>
              <a:rPr lang="en-US" sz="1200" i="0" dirty="0"/>
              <a:t>insights about technology and transportation from the questions</a:t>
            </a:r>
            <a:r>
              <a:rPr lang="en-US" sz="1200" i="0" baseline="0" dirty="0"/>
              <a:t> it asks about technology use</a:t>
            </a:r>
            <a:r>
              <a:rPr lang="en-US" sz="1200" i="0" dirty="0"/>
              <a:t>.</a:t>
            </a:r>
          </a:p>
        </p:txBody>
      </p:sp>
      <p:sp>
        <p:nvSpPr>
          <p:cNvPr id="4" name="Slide Number Placeholder 3"/>
          <p:cNvSpPr>
            <a:spLocks noGrp="1"/>
          </p:cNvSpPr>
          <p:nvPr>
            <p:ph type="sldNum" sz="quarter" idx="10"/>
          </p:nvPr>
        </p:nvSpPr>
        <p:spPr/>
        <p:txBody>
          <a:bodyPr/>
          <a:lstStyle/>
          <a:p>
            <a:fld id="{D7BEA6C7-8644-4836-8046-01A6FF379F99}" type="slidenum">
              <a:rPr lang="en-US" smtClean="0"/>
              <a:t>3</a:t>
            </a:fld>
            <a:endParaRPr lang="en-US"/>
          </a:p>
        </p:txBody>
      </p:sp>
    </p:spTree>
    <p:extLst>
      <p:ext uri="{BB962C8B-B14F-4D97-AF65-F5344CB8AC3E}">
        <p14:creationId xmlns:p14="http://schemas.microsoft.com/office/powerpoint/2010/main" val="895536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637">
              <a:defRPr/>
            </a:pPr>
            <a:r>
              <a:rPr lang="en-US" dirty="0"/>
              <a:t>As this chart shows, the percentage of people who report having travel-limiting disabilities increases with age, and increases much more quickly after age 70.</a:t>
            </a:r>
            <a:br>
              <a:rPr lang="en-US" dirty="0"/>
            </a:br>
            <a:endParaRPr lang="en-US" dirty="0"/>
          </a:p>
          <a:p>
            <a:pPr defTabSz="931637">
              <a:defRPr/>
            </a:pPr>
            <a:r>
              <a:rPr lang="en-US" dirty="0"/>
              <a:t>While this analysis focuses on people age 18 to 64, the Bureau of Labor Statistics projects that labor force participation rates will grow faster for people age 65 and older than for any other age group.</a:t>
            </a:r>
          </a:p>
        </p:txBody>
      </p:sp>
      <p:sp>
        <p:nvSpPr>
          <p:cNvPr id="4" name="Slide Number Placeholder 3"/>
          <p:cNvSpPr>
            <a:spLocks noGrp="1"/>
          </p:cNvSpPr>
          <p:nvPr>
            <p:ph type="sldNum" sz="quarter" idx="10"/>
          </p:nvPr>
        </p:nvSpPr>
        <p:spPr/>
        <p:txBody>
          <a:bodyPr/>
          <a:lstStyle/>
          <a:p>
            <a:fld id="{D7BEA6C7-8644-4836-8046-01A6FF379F99}" type="slidenum">
              <a:rPr lang="en-US" smtClean="0"/>
              <a:t>4</a:t>
            </a:fld>
            <a:endParaRPr lang="en-US"/>
          </a:p>
        </p:txBody>
      </p:sp>
    </p:spTree>
    <p:extLst>
      <p:ext uri="{BB962C8B-B14F-4D97-AF65-F5344CB8AC3E}">
        <p14:creationId xmlns:p14="http://schemas.microsoft.com/office/powerpoint/2010/main" val="4244717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discuss the takeaway points now.</a:t>
            </a:r>
            <a:br>
              <a:rPr lang="en-US" dirty="0"/>
            </a:br>
            <a:r>
              <a:rPr lang="en-US" dirty="0"/>
              <a:t/>
            </a:r>
            <a:br>
              <a:rPr lang="en-US" dirty="0"/>
            </a:br>
            <a:r>
              <a:rPr lang="en-US" dirty="0"/>
              <a:t>First, the analysis shows that people with disabilities make fewer trips and travel by personal vehicle less often. It adds to what we already know by showing the </a:t>
            </a:r>
            <a:r>
              <a:rPr lang="en-US" i="1" dirty="0"/>
              <a:t>magnitude</a:t>
            </a:r>
            <a:r>
              <a:rPr lang="en-US" i="0" dirty="0"/>
              <a:t> of those differences.</a:t>
            </a:r>
            <a:endParaRPr lang="en-US" dirty="0"/>
          </a:p>
        </p:txBody>
      </p:sp>
      <p:sp>
        <p:nvSpPr>
          <p:cNvPr id="4" name="Slide Number Placeholder 3"/>
          <p:cNvSpPr>
            <a:spLocks noGrp="1"/>
          </p:cNvSpPr>
          <p:nvPr>
            <p:ph type="sldNum" sz="quarter" idx="10"/>
          </p:nvPr>
        </p:nvSpPr>
        <p:spPr/>
        <p:txBody>
          <a:bodyPr/>
          <a:lstStyle/>
          <a:p>
            <a:fld id="{D7BEA6C7-8644-4836-8046-01A6FF379F99}" type="slidenum">
              <a:rPr lang="en-US" smtClean="0"/>
              <a:t>5</a:t>
            </a:fld>
            <a:endParaRPr lang="en-US"/>
          </a:p>
        </p:txBody>
      </p:sp>
    </p:spTree>
    <p:extLst>
      <p:ext uri="{BB962C8B-B14F-4D97-AF65-F5344CB8AC3E}">
        <p14:creationId xmlns:p14="http://schemas.microsoft.com/office/powerpoint/2010/main" val="3096753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 we know, having</a:t>
            </a:r>
            <a:r>
              <a:rPr lang="en-US" baseline="0" dirty="0"/>
              <a:t> a vehicle has a major effect on your daily travel behavior. P</a:t>
            </a:r>
            <a:r>
              <a:rPr lang="en-US" dirty="0"/>
              <a:t>eople with disabilities are much more likely to live in zero-vehicle households.</a:t>
            </a:r>
            <a:r>
              <a:rPr lang="en-US" baseline="0" dirty="0"/>
              <a:t> In fact, workers with disabilities are less likely to have vehicles available than non-workers without disabilities.</a:t>
            </a:r>
            <a:endParaRPr lang="en-US" dirty="0"/>
          </a:p>
        </p:txBody>
      </p:sp>
      <p:sp>
        <p:nvSpPr>
          <p:cNvPr id="4" name="Slide Number Placeholder 3"/>
          <p:cNvSpPr>
            <a:spLocks noGrp="1"/>
          </p:cNvSpPr>
          <p:nvPr>
            <p:ph type="sldNum" sz="quarter" idx="10"/>
          </p:nvPr>
        </p:nvSpPr>
        <p:spPr/>
        <p:txBody>
          <a:bodyPr/>
          <a:lstStyle/>
          <a:p>
            <a:fld id="{D7BEA6C7-8644-4836-8046-01A6FF379F99}" type="slidenum">
              <a:rPr lang="en-US" smtClean="0"/>
              <a:t>6</a:t>
            </a:fld>
            <a:endParaRPr lang="en-US"/>
          </a:p>
        </p:txBody>
      </p:sp>
    </p:spTree>
    <p:extLst>
      <p:ext uri="{BB962C8B-B14F-4D97-AF65-F5344CB8AC3E}">
        <p14:creationId xmlns:p14="http://schemas.microsoft.com/office/powerpoint/2010/main" val="20675041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graph shows that people with disabilities, shown</a:t>
            </a:r>
            <a:r>
              <a:rPr lang="en-US" baseline="0" dirty="0"/>
              <a:t> with blue shapes</a:t>
            </a:r>
            <a:r>
              <a:rPr lang="en-US" dirty="0"/>
              <a:t>, make fewer trips than people without disabilities, shown with orange</a:t>
            </a:r>
            <a:r>
              <a:rPr lang="en-US" baseline="0" dirty="0"/>
              <a:t> shapes</a:t>
            </a:r>
            <a:r>
              <a:rPr lang="en-US" dirty="0"/>
              <a:t>, for most trip types. The one exception is for medical and dental trips, where</a:t>
            </a:r>
            <a:r>
              <a:rPr lang="en-US" baseline="0" dirty="0"/>
              <a:t> people with disabilities make slightly more trips, </a:t>
            </a:r>
            <a:r>
              <a:rPr lang="en-US" dirty="0"/>
              <a:t>but the difference is substantively small and we’re talking about a very</a:t>
            </a:r>
            <a:r>
              <a:rPr lang="en-US" baseline="0" dirty="0"/>
              <a:t> small number of trips overall</a:t>
            </a:r>
            <a:r>
              <a:rPr lang="en-US" dirty="0"/>
              <a:t>.</a:t>
            </a:r>
          </a:p>
        </p:txBody>
      </p:sp>
      <p:sp>
        <p:nvSpPr>
          <p:cNvPr id="4" name="Slide Number Placeholder 3"/>
          <p:cNvSpPr>
            <a:spLocks noGrp="1"/>
          </p:cNvSpPr>
          <p:nvPr>
            <p:ph type="sldNum" sz="quarter" idx="10"/>
          </p:nvPr>
        </p:nvSpPr>
        <p:spPr/>
        <p:txBody>
          <a:bodyPr/>
          <a:lstStyle/>
          <a:p>
            <a:fld id="{D7BEA6C7-8644-4836-8046-01A6FF379F99}" type="slidenum">
              <a:rPr lang="en-US" smtClean="0"/>
              <a:t>7</a:t>
            </a:fld>
            <a:endParaRPr lang="en-US"/>
          </a:p>
        </p:txBody>
      </p:sp>
    </p:spTree>
    <p:extLst>
      <p:ext uri="{BB962C8B-B14F-4D97-AF65-F5344CB8AC3E}">
        <p14:creationId xmlns:p14="http://schemas.microsoft.com/office/powerpoint/2010/main" val="2585118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Here, we see that people with disabilities are less likely to drive personal vehicles, but </a:t>
            </a:r>
            <a:r>
              <a:rPr lang="en-US" i="1" dirty="0"/>
              <a:t>more</a:t>
            </a:r>
            <a:r>
              <a:rPr lang="en-US" dirty="0"/>
              <a:t> likely to travel as passengers in personal vehicles. Even if you add up the “driver” and “passenger” totals, though, people with disabilities still travel by personal vehicle for a smaller percentage of their trips. One reason is that they’re more likely to live in zero-vehicle households,</a:t>
            </a:r>
            <a:r>
              <a:rPr lang="en-US" baseline="0" dirty="0"/>
              <a:t> as we saw earlier.</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People with disabilities are slightly more likely to use local transit and paratransit</a:t>
            </a:r>
            <a:r>
              <a:rPr lang="en-US" baseline="0" dirty="0"/>
              <a:t>, but overall, p</a:t>
            </a:r>
            <a:r>
              <a:rPr lang="en-US" sz="1200" b="0" i="0" kern="1200" dirty="0">
                <a:solidFill>
                  <a:schemeClr val="tx1"/>
                </a:solidFill>
                <a:effectLst/>
                <a:latin typeface="+mn-lt"/>
                <a:ea typeface="+mn-ea"/>
                <a:cs typeface="+mn-cs"/>
              </a:rPr>
              <a:t>eople use personal vehicles for most trips in the United States regardless of disability status.</a:t>
            </a:r>
            <a:r>
              <a:rPr lang="en-US" sz="1200" b="0" i="0" kern="1200" baseline="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D7BEA6C7-8644-4836-8046-01A6FF379F99}" type="slidenum">
              <a:rPr lang="en-US" smtClean="0"/>
              <a:t>8</a:t>
            </a:fld>
            <a:endParaRPr lang="en-US"/>
          </a:p>
        </p:txBody>
      </p:sp>
    </p:spTree>
    <p:extLst>
      <p:ext uri="{BB962C8B-B14F-4D97-AF65-F5344CB8AC3E}">
        <p14:creationId xmlns:p14="http://schemas.microsoft.com/office/powerpoint/2010/main" val="16600286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People with disabilities use a variety of strategies to compensate with travel limitations. People report</a:t>
            </a:r>
            <a:r>
              <a:rPr lang="en-US" baseline="0" dirty="0"/>
              <a:t> </a:t>
            </a:r>
            <a:r>
              <a:rPr lang="en-US" dirty="0"/>
              <a:t>using multiple strategies, which is why the numbers in this bar chart add up to more than 100%.</a:t>
            </a:r>
            <a:br>
              <a:rPr lang="en-US" dirty="0"/>
            </a:br>
            <a:r>
              <a:rPr lang="en-US" dirty="0"/>
              <a:t/>
            </a:r>
            <a:br>
              <a:rPr lang="en-US" dirty="0"/>
            </a:br>
            <a:r>
              <a:rPr lang="en-US" dirty="0"/>
              <a:t>These</a:t>
            </a:r>
            <a:r>
              <a:rPr lang="en-US" baseline="0" dirty="0"/>
              <a:t> strategies don’t </a:t>
            </a:r>
            <a:r>
              <a:rPr lang="en-US" i="0" baseline="0" dirty="0"/>
              <a:t>fully compensate for travel limitations, though. </a:t>
            </a:r>
            <a:r>
              <a:rPr lang="en-US" dirty="0"/>
              <a:t>People</a:t>
            </a:r>
            <a:r>
              <a:rPr lang="en-US" baseline="0" dirty="0"/>
              <a:t> with disabilities often have to make major adjustments if they rely on family members or caretakers, for example.</a:t>
            </a:r>
            <a:r>
              <a:rPr lang="en-US" dirty="0"/>
              <a:t/>
            </a:r>
            <a:br>
              <a:rPr lang="en-US" dirty="0"/>
            </a:br>
            <a:endParaRPr lang="en-US" dirty="0"/>
          </a:p>
          <a:p>
            <a:r>
              <a:rPr lang="en-US" dirty="0"/>
              <a:t>More importantly, we see that [click]…</a:t>
            </a:r>
          </a:p>
        </p:txBody>
      </p:sp>
      <p:sp>
        <p:nvSpPr>
          <p:cNvPr id="4" name="Slide Number Placeholder 3"/>
          <p:cNvSpPr>
            <a:spLocks noGrp="1"/>
          </p:cNvSpPr>
          <p:nvPr>
            <p:ph type="sldNum" sz="quarter" idx="10"/>
          </p:nvPr>
        </p:nvSpPr>
        <p:spPr/>
        <p:txBody>
          <a:bodyPr/>
          <a:lstStyle/>
          <a:p>
            <a:fld id="{D7BEA6C7-8644-4836-8046-01A6FF379F99}" type="slidenum">
              <a:rPr lang="en-US" smtClean="0"/>
              <a:pPr/>
              <a:t>9</a:t>
            </a:fld>
            <a:endParaRPr lang="en-US" dirty="0"/>
          </a:p>
        </p:txBody>
      </p:sp>
    </p:spTree>
    <p:extLst>
      <p:ext uri="{BB962C8B-B14F-4D97-AF65-F5344CB8AC3E}">
        <p14:creationId xmlns:p14="http://schemas.microsoft.com/office/powerpoint/2010/main" val="6732073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576A3-4DF3-421E-BB4E-801DDA2C55DD}"/>
              </a:ext>
            </a:extLst>
          </p:cNvPr>
          <p:cNvSpPr>
            <a:spLocks noGrp="1"/>
          </p:cNvSpPr>
          <p:nvPr>
            <p:ph type="ctrTitle"/>
          </p:nvPr>
        </p:nvSpPr>
        <p:spPr>
          <a:xfrm>
            <a:off x="1524000" y="1122363"/>
            <a:ext cx="9144000" cy="2387600"/>
          </a:xfrm>
        </p:spPr>
        <p:txBody>
          <a:bodyPr anchor="b"/>
          <a:lstStyle>
            <a:lvl1pPr algn="l">
              <a:defRPr sz="6000" spc="-50" baseline="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4C158C22-042A-4181-861E-850C630ACB91}"/>
              </a:ext>
            </a:extLst>
          </p:cNvPr>
          <p:cNvSpPr>
            <a:spLocks noGrp="1"/>
          </p:cNvSpPr>
          <p:nvPr>
            <p:ph type="subTitle" idx="1"/>
          </p:nvPr>
        </p:nvSpPr>
        <p:spPr>
          <a:xfrm>
            <a:off x="1524000" y="3602038"/>
            <a:ext cx="9144000" cy="1655762"/>
          </a:xfrm>
        </p:spPr>
        <p:txBody>
          <a:bodyPr/>
          <a:lstStyle>
            <a:lvl1pPr marL="0" indent="0" algn="l">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475DB61-5ECF-41BC-A5E6-4F888E7F8298}"/>
              </a:ext>
            </a:extLst>
          </p:cNvPr>
          <p:cNvSpPr>
            <a:spLocks noGrp="1"/>
          </p:cNvSpPr>
          <p:nvPr>
            <p:ph type="dt" sz="half" idx="10"/>
          </p:nvPr>
        </p:nvSpPr>
        <p:spPr/>
        <p:txBody>
          <a:bodyPr/>
          <a:lstStyle/>
          <a:p>
            <a:fld id="{48485DF9-E708-4D35-A9B5-C66AA1613652}" type="datetimeFigureOut">
              <a:rPr lang="en-US" smtClean="0"/>
              <a:t>9/5/2019</a:t>
            </a:fld>
            <a:endParaRPr lang="en-US"/>
          </a:p>
        </p:txBody>
      </p:sp>
      <p:sp>
        <p:nvSpPr>
          <p:cNvPr id="5" name="Footer Placeholder 4">
            <a:extLst>
              <a:ext uri="{FF2B5EF4-FFF2-40B4-BE49-F238E27FC236}">
                <a16:creationId xmlns:a16="http://schemas.microsoft.com/office/drawing/2014/main" id="{14B8BE22-DC61-4684-8B63-8F1B9C8E00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7EAAA5-7250-4ED6-83A0-2B7EB77B249B}"/>
              </a:ext>
            </a:extLst>
          </p:cNvPr>
          <p:cNvSpPr>
            <a:spLocks noGrp="1"/>
          </p:cNvSpPr>
          <p:nvPr>
            <p:ph type="sldNum" sz="quarter" idx="12"/>
          </p:nvPr>
        </p:nvSpPr>
        <p:spPr/>
        <p:txBody>
          <a:bodyPr/>
          <a:lstStyle/>
          <a:p>
            <a:fld id="{47669853-3D99-4EE2-9D0A-7F78CAC12769}" type="slidenum">
              <a:rPr lang="en-US" smtClean="0"/>
              <a:t>‹#›</a:t>
            </a:fld>
            <a:endParaRPr lang="en-US"/>
          </a:p>
        </p:txBody>
      </p:sp>
    </p:spTree>
    <p:extLst>
      <p:ext uri="{BB962C8B-B14F-4D97-AF65-F5344CB8AC3E}">
        <p14:creationId xmlns:p14="http://schemas.microsoft.com/office/powerpoint/2010/main" val="16833588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a:extLst>
              <a:ext uri="{FF2B5EF4-FFF2-40B4-BE49-F238E27FC236}">
                <a16:creationId xmlns:a16="http://schemas.microsoft.com/office/drawing/2014/main" id="{8188F18F-F15E-4360-BFAE-89DD0EA78AF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213D10-662E-4472-A0AE-621F7A5F6616}"/>
              </a:ext>
            </a:extLst>
          </p:cNvPr>
          <p:cNvSpPr>
            <a:spLocks noGrp="1"/>
          </p:cNvSpPr>
          <p:nvPr>
            <p:ph type="dt" sz="half" idx="10"/>
          </p:nvPr>
        </p:nvSpPr>
        <p:spPr/>
        <p:txBody>
          <a:bodyPr/>
          <a:lstStyle/>
          <a:p>
            <a:fld id="{48485DF9-E708-4D35-A9B5-C66AA1613652}" type="datetimeFigureOut">
              <a:rPr lang="en-US" smtClean="0"/>
              <a:t>9/5/2019</a:t>
            </a:fld>
            <a:endParaRPr lang="en-US"/>
          </a:p>
        </p:txBody>
      </p:sp>
      <p:sp>
        <p:nvSpPr>
          <p:cNvPr id="5" name="Footer Placeholder 4">
            <a:extLst>
              <a:ext uri="{FF2B5EF4-FFF2-40B4-BE49-F238E27FC236}">
                <a16:creationId xmlns:a16="http://schemas.microsoft.com/office/drawing/2014/main" id="{2FAD754A-E185-4E3E-9F85-885DE0D6E3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43DB0E-2BBB-47E4-A648-B4572D792E1C}"/>
              </a:ext>
            </a:extLst>
          </p:cNvPr>
          <p:cNvSpPr>
            <a:spLocks noGrp="1"/>
          </p:cNvSpPr>
          <p:nvPr>
            <p:ph type="sldNum" sz="quarter" idx="12"/>
          </p:nvPr>
        </p:nvSpPr>
        <p:spPr/>
        <p:txBody>
          <a:bodyPr/>
          <a:lstStyle/>
          <a:p>
            <a:fld id="{47669853-3D99-4EE2-9D0A-7F78CAC12769}" type="slidenum">
              <a:rPr lang="en-US" smtClean="0"/>
              <a:t>‹#›</a:t>
            </a:fld>
            <a:endParaRPr lang="en-US"/>
          </a:p>
        </p:txBody>
      </p:sp>
      <p:sp>
        <p:nvSpPr>
          <p:cNvPr id="7" name="Title 1">
            <a:extLst>
              <a:ext uri="{FF2B5EF4-FFF2-40B4-BE49-F238E27FC236}">
                <a16:creationId xmlns:a16="http://schemas.microsoft.com/office/drawing/2014/main" id="{21FF2867-F244-495F-99F1-74A4E72265FC}"/>
              </a:ext>
            </a:extLst>
          </p:cNvPr>
          <p:cNvSpPr>
            <a:spLocks noGrp="1"/>
          </p:cNvSpPr>
          <p:nvPr>
            <p:ph type="title"/>
          </p:nvPr>
        </p:nvSpPr>
        <p:spPr>
          <a:xfrm>
            <a:off x="838200" y="612966"/>
            <a:ext cx="10515600" cy="1033272"/>
          </a:xfrm>
        </p:spPr>
        <p:txBody>
          <a:bodyPr>
            <a:normAutofit/>
          </a:bodyPr>
          <a:lstStyle>
            <a:lvl1pPr>
              <a:defRPr sz="3200"/>
            </a:lvl1pPr>
          </a:lstStyle>
          <a:p>
            <a:r>
              <a:rPr lang="en-US"/>
              <a:t>Click to edit Master title style</a:t>
            </a:r>
          </a:p>
        </p:txBody>
      </p:sp>
    </p:spTree>
    <p:extLst>
      <p:ext uri="{BB962C8B-B14F-4D97-AF65-F5344CB8AC3E}">
        <p14:creationId xmlns:p14="http://schemas.microsoft.com/office/powerpoint/2010/main" val="14119501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C6F9176-575C-4B6A-ACCF-4A93B5F70C7B}"/>
              </a:ext>
            </a:extLst>
          </p:cNvPr>
          <p:cNvSpPr>
            <a:spLocks noGrp="1"/>
          </p:cNvSpPr>
          <p:nvPr>
            <p:ph type="title" orient="vert"/>
          </p:nvPr>
        </p:nvSpPr>
        <p:spPr>
          <a:xfrm>
            <a:off x="8724900" y="365125"/>
            <a:ext cx="2628900" cy="5811838"/>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4B89E54E-80E0-4094-9C95-32C83B73A85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C3660C-AE19-44F7-99AE-50C90E9B8429}"/>
              </a:ext>
            </a:extLst>
          </p:cNvPr>
          <p:cNvSpPr>
            <a:spLocks noGrp="1"/>
          </p:cNvSpPr>
          <p:nvPr>
            <p:ph type="dt" sz="half" idx="10"/>
          </p:nvPr>
        </p:nvSpPr>
        <p:spPr/>
        <p:txBody>
          <a:bodyPr/>
          <a:lstStyle/>
          <a:p>
            <a:fld id="{48485DF9-E708-4D35-A9B5-C66AA1613652}" type="datetimeFigureOut">
              <a:rPr lang="en-US" smtClean="0"/>
              <a:t>9/5/2019</a:t>
            </a:fld>
            <a:endParaRPr lang="en-US"/>
          </a:p>
        </p:txBody>
      </p:sp>
      <p:sp>
        <p:nvSpPr>
          <p:cNvPr id="5" name="Footer Placeholder 4">
            <a:extLst>
              <a:ext uri="{FF2B5EF4-FFF2-40B4-BE49-F238E27FC236}">
                <a16:creationId xmlns:a16="http://schemas.microsoft.com/office/drawing/2014/main" id="{64DD0C7D-F866-401A-8D8F-0DD110A7A2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32C0C9-BDF7-4588-9B19-E9115982D8A4}"/>
              </a:ext>
            </a:extLst>
          </p:cNvPr>
          <p:cNvSpPr>
            <a:spLocks noGrp="1"/>
          </p:cNvSpPr>
          <p:nvPr>
            <p:ph type="sldNum" sz="quarter" idx="12"/>
          </p:nvPr>
        </p:nvSpPr>
        <p:spPr/>
        <p:txBody>
          <a:bodyPr/>
          <a:lstStyle/>
          <a:p>
            <a:fld id="{47669853-3D99-4EE2-9D0A-7F78CAC12769}" type="slidenum">
              <a:rPr lang="en-US" smtClean="0"/>
              <a:t>‹#›</a:t>
            </a:fld>
            <a:endParaRPr lang="en-US"/>
          </a:p>
        </p:txBody>
      </p:sp>
    </p:spTree>
    <p:extLst>
      <p:ext uri="{BB962C8B-B14F-4D97-AF65-F5344CB8AC3E}">
        <p14:creationId xmlns:p14="http://schemas.microsoft.com/office/powerpoint/2010/main" val="36056388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act">
    <p:bg>
      <p:bgPr>
        <a:solidFill>
          <a:schemeClr val="accent1"/>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3718140-B6FD-476C-A681-DCA5D88B43DD}"/>
              </a:ext>
            </a:extLst>
          </p:cNvPr>
          <p:cNvSpPr>
            <a:spLocks noGrp="1"/>
          </p:cNvSpPr>
          <p:nvPr>
            <p:ph type="dt" sz="half" idx="10"/>
          </p:nvPr>
        </p:nvSpPr>
        <p:spPr/>
        <p:txBody>
          <a:bodyPr/>
          <a:lstStyle/>
          <a:p>
            <a:fld id="{48485DF9-E708-4D35-A9B5-C66AA1613652}" type="datetimeFigureOut">
              <a:rPr lang="en-US" smtClean="0"/>
              <a:t>9/5/2019</a:t>
            </a:fld>
            <a:endParaRPr lang="en-US"/>
          </a:p>
        </p:txBody>
      </p:sp>
      <p:sp>
        <p:nvSpPr>
          <p:cNvPr id="4" name="Footer Placeholder 3">
            <a:extLst>
              <a:ext uri="{FF2B5EF4-FFF2-40B4-BE49-F238E27FC236}">
                <a16:creationId xmlns:a16="http://schemas.microsoft.com/office/drawing/2014/main" id="{8D705700-1D9F-4F17-9039-F5C38709F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BB9FFAF-F87B-4695-8278-B606AF6F6A02}"/>
              </a:ext>
            </a:extLst>
          </p:cNvPr>
          <p:cNvSpPr>
            <a:spLocks noGrp="1"/>
          </p:cNvSpPr>
          <p:nvPr>
            <p:ph type="sldNum" sz="quarter" idx="12"/>
          </p:nvPr>
        </p:nvSpPr>
        <p:spPr/>
        <p:txBody>
          <a:bodyPr/>
          <a:lstStyle/>
          <a:p>
            <a:fld id="{47669853-3D99-4EE2-9D0A-7F78CAC12769}" type="slidenum">
              <a:rPr lang="en-US" smtClean="0"/>
              <a:t>‹#›</a:t>
            </a:fld>
            <a:endParaRPr lang="en-US"/>
          </a:p>
        </p:txBody>
      </p:sp>
      <p:sp>
        <p:nvSpPr>
          <p:cNvPr id="6" name="Content Placeholder 2">
            <a:extLst>
              <a:ext uri="{FF2B5EF4-FFF2-40B4-BE49-F238E27FC236}">
                <a16:creationId xmlns:a16="http://schemas.microsoft.com/office/drawing/2014/main" id="{05ADDB3A-B83D-4A76-86D7-DBC383EA1937}"/>
              </a:ext>
            </a:extLst>
          </p:cNvPr>
          <p:cNvSpPr>
            <a:spLocks noGrp="1"/>
          </p:cNvSpPr>
          <p:nvPr>
            <p:ph sz="half" idx="1"/>
          </p:nvPr>
        </p:nvSpPr>
        <p:spPr>
          <a:xfrm>
            <a:off x="838200" y="1825625"/>
            <a:ext cx="4394200" cy="4351338"/>
          </a:xfrm>
        </p:spPr>
        <p:txBody>
          <a:bodyPr>
            <a:normAutofit/>
          </a:bodyPr>
          <a:lstStyle>
            <a:lvl1pPr marL="0" indent="0">
              <a:buNone/>
              <a:defRPr sz="2000">
                <a:solidFill>
                  <a:schemeClr val="bg1"/>
                </a:solidFill>
              </a:defRPr>
            </a:lvl1pPr>
            <a:lvl2pPr marL="457200" indent="0">
              <a:buNone/>
              <a:defRPr sz="2000">
                <a:solidFill>
                  <a:schemeClr val="bg1"/>
                </a:solidFill>
              </a:defRPr>
            </a:lvl2pPr>
            <a:lvl3pPr marL="914400" indent="0">
              <a:buNone/>
              <a:defRPr sz="2000">
                <a:solidFill>
                  <a:schemeClr val="bg1"/>
                </a:solidFill>
              </a:defRPr>
            </a:lvl3pPr>
            <a:lvl4pPr marL="1371600" indent="0">
              <a:buNone/>
              <a:defRPr sz="2000">
                <a:solidFill>
                  <a:schemeClr val="bg1"/>
                </a:solidFill>
              </a:defRPr>
            </a:lvl4pPr>
            <a:lvl5pPr marL="1828800" indent="0">
              <a:buNone/>
              <a:defRPr sz="2000">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3">
            <a:extLst>
              <a:ext uri="{FF2B5EF4-FFF2-40B4-BE49-F238E27FC236}">
                <a16:creationId xmlns:a16="http://schemas.microsoft.com/office/drawing/2014/main" id="{9273CE8E-7C46-4D2C-B797-85AED76A5834}"/>
              </a:ext>
            </a:extLst>
          </p:cNvPr>
          <p:cNvSpPr>
            <a:spLocks noGrp="1"/>
          </p:cNvSpPr>
          <p:nvPr>
            <p:ph sz="half" idx="2"/>
          </p:nvPr>
        </p:nvSpPr>
        <p:spPr>
          <a:xfrm>
            <a:off x="5448300" y="1825625"/>
            <a:ext cx="5905500" cy="4351338"/>
          </a:xfrm>
        </p:spPr>
        <p:txBody>
          <a:bodyPr>
            <a:normAutofit/>
          </a:bodyPr>
          <a:lstStyle>
            <a:lvl1pPr marL="0" indent="0">
              <a:buNone/>
              <a:defRPr sz="2000">
                <a:solidFill>
                  <a:schemeClr val="bg1"/>
                </a:solidFill>
              </a:defRPr>
            </a:lvl1pPr>
            <a:lvl2pPr marL="457200" indent="0">
              <a:buNone/>
              <a:defRPr sz="2000">
                <a:solidFill>
                  <a:schemeClr val="bg1"/>
                </a:solidFill>
              </a:defRPr>
            </a:lvl2pPr>
            <a:lvl3pPr marL="914400" indent="0">
              <a:buNone/>
              <a:defRPr sz="2000">
                <a:solidFill>
                  <a:schemeClr val="bg1"/>
                </a:solidFill>
              </a:defRPr>
            </a:lvl3pPr>
            <a:lvl4pPr marL="1371600" indent="0">
              <a:buNone/>
              <a:defRPr sz="2000">
                <a:solidFill>
                  <a:schemeClr val="bg1"/>
                </a:solidFill>
              </a:defRPr>
            </a:lvl4pPr>
            <a:lvl5pPr marL="1828800" indent="0">
              <a:buNone/>
              <a:defRPr sz="200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1">
            <a:extLst>
              <a:ext uri="{FF2B5EF4-FFF2-40B4-BE49-F238E27FC236}">
                <a16:creationId xmlns:a16="http://schemas.microsoft.com/office/drawing/2014/main" id="{B628C27D-93E2-4C00-8B82-3E189C02FEDC}"/>
              </a:ext>
            </a:extLst>
          </p:cNvPr>
          <p:cNvSpPr>
            <a:spLocks noGrp="1"/>
          </p:cNvSpPr>
          <p:nvPr>
            <p:ph type="title"/>
          </p:nvPr>
        </p:nvSpPr>
        <p:spPr>
          <a:xfrm>
            <a:off x="838200" y="612966"/>
            <a:ext cx="10515600" cy="1033272"/>
          </a:xfrm>
        </p:spPr>
        <p:txBody>
          <a:bodyPr>
            <a:normAutofit/>
          </a:bodyPr>
          <a:lstStyle>
            <a:lvl1pPr>
              <a:defRPr sz="3200">
                <a:solidFill>
                  <a:schemeClr val="bg1"/>
                </a:solidFill>
              </a:defRPr>
            </a:lvl1pPr>
          </a:lstStyle>
          <a:p>
            <a:r>
              <a:rPr lang="en-US"/>
              <a:t>Click to edit Master title style</a:t>
            </a:r>
          </a:p>
        </p:txBody>
      </p:sp>
    </p:spTree>
    <p:extLst>
      <p:ext uri="{BB962C8B-B14F-4D97-AF65-F5344CB8AC3E}">
        <p14:creationId xmlns:p14="http://schemas.microsoft.com/office/powerpoint/2010/main" val="4089915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E8D667-7646-4FCF-A21E-4FDD278D207F}"/>
              </a:ext>
            </a:extLst>
          </p:cNvPr>
          <p:cNvSpPr>
            <a:spLocks noGrp="1"/>
          </p:cNvSpPr>
          <p:nvPr>
            <p:ph idx="1"/>
          </p:nvPr>
        </p:nvSpPr>
        <p:spPr/>
        <p:txBody>
          <a:bodyPr/>
          <a:lstStyle>
            <a:lvl1pPr>
              <a:lnSpc>
                <a:spcPct val="100000"/>
              </a:lnSpc>
              <a:spcAft>
                <a:spcPts val="1400"/>
              </a:spcAft>
              <a:defRPr sz="2400"/>
            </a:lvl1pPr>
            <a:lvl2pPr>
              <a:defRPr sz="2000"/>
            </a:lvl2pPr>
            <a:lvl3pPr>
              <a:defRPr/>
            </a:lvl3pPr>
            <a:lvl4pPr>
              <a:defRPr/>
            </a:lvl4pPr>
            <a:lvl5pP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FDFCDDC3-C22F-4D42-B66C-D2967BAC8363}"/>
              </a:ext>
            </a:extLst>
          </p:cNvPr>
          <p:cNvSpPr>
            <a:spLocks noGrp="1"/>
          </p:cNvSpPr>
          <p:nvPr>
            <p:ph type="dt" sz="half" idx="10"/>
          </p:nvPr>
        </p:nvSpPr>
        <p:spPr/>
        <p:txBody>
          <a:bodyPr/>
          <a:lstStyle/>
          <a:p>
            <a:fld id="{48485DF9-E708-4D35-A9B5-C66AA1613652}" type="datetimeFigureOut">
              <a:rPr lang="en-US" smtClean="0"/>
              <a:t>9/5/2019</a:t>
            </a:fld>
            <a:endParaRPr lang="en-US"/>
          </a:p>
        </p:txBody>
      </p:sp>
      <p:sp>
        <p:nvSpPr>
          <p:cNvPr id="5" name="Footer Placeholder 4">
            <a:extLst>
              <a:ext uri="{FF2B5EF4-FFF2-40B4-BE49-F238E27FC236}">
                <a16:creationId xmlns:a16="http://schemas.microsoft.com/office/drawing/2014/main" id="{D2232001-84AC-47D0-888F-C7E8D3E4BA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283507-7B6F-45FD-9306-1C4EB09F0431}"/>
              </a:ext>
            </a:extLst>
          </p:cNvPr>
          <p:cNvSpPr>
            <a:spLocks noGrp="1"/>
          </p:cNvSpPr>
          <p:nvPr>
            <p:ph type="sldNum" sz="quarter" idx="12"/>
          </p:nvPr>
        </p:nvSpPr>
        <p:spPr/>
        <p:txBody>
          <a:bodyPr/>
          <a:lstStyle/>
          <a:p>
            <a:fld id="{47669853-3D99-4EE2-9D0A-7F78CAC12769}" type="slidenum">
              <a:rPr lang="en-US" smtClean="0"/>
              <a:t>‹#›</a:t>
            </a:fld>
            <a:endParaRPr lang="en-US"/>
          </a:p>
        </p:txBody>
      </p:sp>
      <p:sp>
        <p:nvSpPr>
          <p:cNvPr id="7" name="Title 1">
            <a:extLst>
              <a:ext uri="{FF2B5EF4-FFF2-40B4-BE49-F238E27FC236}">
                <a16:creationId xmlns:a16="http://schemas.microsoft.com/office/drawing/2014/main" id="{37BCBC08-8443-4424-B18E-E3A319DE29A5}"/>
              </a:ext>
            </a:extLst>
          </p:cNvPr>
          <p:cNvSpPr>
            <a:spLocks noGrp="1"/>
          </p:cNvSpPr>
          <p:nvPr>
            <p:ph type="title"/>
          </p:nvPr>
        </p:nvSpPr>
        <p:spPr>
          <a:xfrm>
            <a:off x="838200" y="612966"/>
            <a:ext cx="10515600" cy="1033272"/>
          </a:xfrm>
        </p:spPr>
        <p:txBody>
          <a:bodyPr>
            <a:normAutofit/>
          </a:bodyPr>
          <a:lstStyle>
            <a:lvl1pPr>
              <a:defRPr sz="3200"/>
            </a:lvl1pPr>
          </a:lstStyle>
          <a:p>
            <a:r>
              <a:rPr lang="en-US"/>
              <a:t>Click to edit Master title style</a:t>
            </a:r>
          </a:p>
        </p:txBody>
      </p:sp>
    </p:spTree>
    <p:extLst>
      <p:ext uri="{BB962C8B-B14F-4D97-AF65-F5344CB8AC3E}">
        <p14:creationId xmlns:p14="http://schemas.microsoft.com/office/powerpoint/2010/main" val="724361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A68BE-675B-48C3-9270-E7F0F18AA1C0}"/>
              </a:ext>
            </a:extLst>
          </p:cNvPr>
          <p:cNvSpPr>
            <a:spLocks noGrp="1"/>
          </p:cNvSpPr>
          <p:nvPr>
            <p:ph type="title"/>
          </p:nvPr>
        </p:nvSpPr>
        <p:spPr>
          <a:xfrm>
            <a:off x="838200" y="2002632"/>
            <a:ext cx="10515600" cy="2852737"/>
          </a:xfrm>
        </p:spPr>
        <p:txBody>
          <a:bodyPr anchor="ctr">
            <a:normAutofit/>
          </a:bodyPr>
          <a:lstStyle>
            <a:lvl1pPr>
              <a:defRPr sz="3200">
                <a:solidFill>
                  <a:schemeClr val="bg1"/>
                </a:solidFill>
              </a:defRPr>
            </a:lvl1pPr>
          </a:lstStyle>
          <a:p>
            <a:r>
              <a:rPr lang="en-US" dirty="0"/>
              <a:t>Click to edit Master title style</a:t>
            </a:r>
          </a:p>
        </p:txBody>
      </p:sp>
      <p:sp>
        <p:nvSpPr>
          <p:cNvPr id="4" name="Date Placeholder 3">
            <a:extLst>
              <a:ext uri="{FF2B5EF4-FFF2-40B4-BE49-F238E27FC236}">
                <a16:creationId xmlns:a16="http://schemas.microsoft.com/office/drawing/2014/main" id="{03B2CD39-10B8-4168-9D51-2FE52CDA86B6}"/>
              </a:ext>
            </a:extLst>
          </p:cNvPr>
          <p:cNvSpPr>
            <a:spLocks noGrp="1"/>
          </p:cNvSpPr>
          <p:nvPr>
            <p:ph type="dt" sz="half" idx="10"/>
          </p:nvPr>
        </p:nvSpPr>
        <p:spPr/>
        <p:txBody>
          <a:bodyPr/>
          <a:lstStyle/>
          <a:p>
            <a:fld id="{48485DF9-E708-4D35-A9B5-C66AA1613652}" type="datetimeFigureOut">
              <a:rPr lang="en-US" smtClean="0"/>
              <a:t>9/5/2019</a:t>
            </a:fld>
            <a:endParaRPr lang="en-US"/>
          </a:p>
        </p:txBody>
      </p:sp>
      <p:sp>
        <p:nvSpPr>
          <p:cNvPr id="5" name="Footer Placeholder 4">
            <a:extLst>
              <a:ext uri="{FF2B5EF4-FFF2-40B4-BE49-F238E27FC236}">
                <a16:creationId xmlns:a16="http://schemas.microsoft.com/office/drawing/2014/main" id="{5C9B328F-E662-4362-9F9D-593D65CD41E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46CDB5-38CA-4372-A1A2-5C3D88254662}"/>
              </a:ext>
            </a:extLst>
          </p:cNvPr>
          <p:cNvSpPr>
            <a:spLocks noGrp="1"/>
          </p:cNvSpPr>
          <p:nvPr>
            <p:ph type="sldNum" sz="quarter" idx="12"/>
          </p:nvPr>
        </p:nvSpPr>
        <p:spPr/>
        <p:txBody>
          <a:bodyPr/>
          <a:lstStyle/>
          <a:p>
            <a:fld id="{47669853-3D99-4EE2-9D0A-7F78CAC12769}" type="slidenum">
              <a:rPr lang="en-US" smtClean="0"/>
              <a:t>‹#›</a:t>
            </a:fld>
            <a:endParaRPr lang="en-US"/>
          </a:p>
        </p:txBody>
      </p:sp>
    </p:spTree>
    <p:extLst>
      <p:ext uri="{BB962C8B-B14F-4D97-AF65-F5344CB8AC3E}">
        <p14:creationId xmlns:p14="http://schemas.microsoft.com/office/powerpoint/2010/main" val="5431314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1ABCFE9-3A9D-4F53-A15E-652BB15FAEA8}"/>
              </a:ext>
            </a:extLst>
          </p:cNvPr>
          <p:cNvSpPr>
            <a:spLocks noGrp="1"/>
          </p:cNvSpPr>
          <p:nvPr>
            <p:ph sz="half" idx="1"/>
          </p:nvPr>
        </p:nvSpPr>
        <p:spPr>
          <a:xfrm>
            <a:off x="838200" y="1825625"/>
            <a:ext cx="5181600" cy="4351338"/>
          </a:xfrm>
        </p:spPr>
        <p:txBody>
          <a:bodyPr/>
          <a:lstStyle>
            <a:lvl1pPr>
              <a:defRPr/>
            </a:lvl1pPr>
            <a:lvl2pPr>
              <a:defRPr/>
            </a:lvl2pPr>
            <a:lvl3pPr>
              <a:defRPr/>
            </a:lvl3pPr>
            <a:lvl4pPr>
              <a:defRPr/>
            </a:lvl4pPr>
            <a:lvl5pP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F397FBCE-65A1-4384-A210-70D6F0980F5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45AB0C8-33F9-4F4E-A1C1-FAC78BA265F1}"/>
              </a:ext>
            </a:extLst>
          </p:cNvPr>
          <p:cNvSpPr>
            <a:spLocks noGrp="1"/>
          </p:cNvSpPr>
          <p:nvPr>
            <p:ph type="dt" sz="half" idx="10"/>
          </p:nvPr>
        </p:nvSpPr>
        <p:spPr/>
        <p:txBody>
          <a:bodyPr/>
          <a:lstStyle/>
          <a:p>
            <a:fld id="{48485DF9-E708-4D35-A9B5-C66AA1613652}" type="datetimeFigureOut">
              <a:rPr lang="en-US" smtClean="0"/>
              <a:t>9/5/2019</a:t>
            </a:fld>
            <a:endParaRPr lang="en-US"/>
          </a:p>
        </p:txBody>
      </p:sp>
      <p:sp>
        <p:nvSpPr>
          <p:cNvPr id="6" name="Footer Placeholder 5">
            <a:extLst>
              <a:ext uri="{FF2B5EF4-FFF2-40B4-BE49-F238E27FC236}">
                <a16:creationId xmlns:a16="http://schemas.microsoft.com/office/drawing/2014/main" id="{C1CA03D4-990D-41D7-A38E-960584AE199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F5DFE9-ED83-4324-A4E8-297165022CDA}"/>
              </a:ext>
            </a:extLst>
          </p:cNvPr>
          <p:cNvSpPr>
            <a:spLocks noGrp="1"/>
          </p:cNvSpPr>
          <p:nvPr>
            <p:ph type="sldNum" sz="quarter" idx="12"/>
          </p:nvPr>
        </p:nvSpPr>
        <p:spPr/>
        <p:txBody>
          <a:bodyPr/>
          <a:lstStyle/>
          <a:p>
            <a:fld id="{47669853-3D99-4EE2-9D0A-7F78CAC12769}" type="slidenum">
              <a:rPr lang="en-US" smtClean="0"/>
              <a:t>‹#›</a:t>
            </a:fld>
            <a:endParaRPr lang="en-US"/>
          </a:p>
        </p:txBody>
      </p:sp>
      <p:sp>
        <p:nvSpPr>
          <p:cNvPr id="8" name="Title 1">
            <a:extLst>
              <a:ext uri="{FF2B5EF4-FFF2-40B4-BE49-F238E27FC236}">
                <a16:creationId xmlns:a16="http://schemas.microsoft.com/office/drawing/2014/main" id="{F5F62F5F-A8E3-4F8E-924E-78119E4D2797}"/>
              </a:ext>
            </a:extLst>
          </p:cNvPr>
          <p:cNvSpPr>
            <a:spLocks noGrp="1"/>
          </p:cNvSpPr>
          <p:nvPr>
            <p:ph type="title"/>
          </p:nvPr>
        </p:nvSpPr>
        <p:spPr>
          <a:xfrm>
            <a:off x="838200" y="612966"/>
            <a:ext cx="10515600" cy="1033272"/>
          </a:xfrm>
        </p:spPr>
        <p:txBody>
          <a:bodyPr>
            <a:normAutofit/>
          </a:bodyPr>
          <a:lstStyle>
            <a:lvl1pPr>
              <a:defRPr sz="3200"/>
            </a:lvl1pPr>
          </a:lstStyle>
          <a:p>
            <a:r>
              <a:rPr lang="en-US"/>
              <a:t>Click to edit Master title style</a:t>
            </a:r>
          </a:p>
        </p:txBody>
      </p:sp>
    </p:spTree>
    <p:extLst>
      <p:ext uri="{BB962C8B-B14F-4D97-AF65-F5344CB8AC3E}">
        <p14:creationId xmlns:p14="http://schemas.microsoft.com/office/powerpoint/2010/main" val="613593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9B18126-26EB-40F2-9EA7-48CF7EA08B25}"/>
              </a:ext>
            </a:extLst>
          </p:cNvPr>
          <p:cNvSpPr>
            <a:spLocks noGrp="1"/>
          </p:cNvSpPr>
          <p:nvPr>
            <p:ph type="body" idx="1"/>
          </p:nvPr>
        </p:nvSpPr>
        <p:spPr>
          <a:xfrm>
            <a:off x="839788" y="1681163"/>
            <a:ext cx="5157787" cy="823912"/>
          </a:xfrm>
        </p:spPr>
        <p:txBody>
          <a:bodyPr anchor="b"/>
          <a:lstStyle>
            <a:lvl1pPr marL="0" indent="0">
              <a:buNone/>
              <a:defRPr sz="24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F2AC842-6AAB-49C4-8643-E6E281B803EE}"/>
              </a:ext>
            </a:extLst>
          </p:cNvPr>
          <p:cNvSpPr>
            <a:spLocks noGrp="1"/>
          </p:cNvSpPr>
          <p:nvPr>
            <p:ph sz="half" idx="2"/>
          </p:nvPr>
        </p:nvSpPr>
        <p:spPr>
          <a:xfrm>
            <a:off x="839788" y="2505075"/>
            <a:ext cx="5157787" cy="3684588"/>
          </a:xfrm>
        </p:spPr>
        <p:txBody>
          <a:bodyPr/>
          <a:lstStyle>
            <a:lvl1pPr>
              <a:defRPr/>
            </a:lvl1pPr>
            <a:lvl2pPr>
              <a:defRPr/>
            </a:lvl2pPr>
            <a:lvl3pPr>
              <a:defRPr/>
            </a:lvl3pPr>
            <a:lvl4pPr>
              <a:defRPr/>
            </a:lvl4pPr>
            <a:lvl5pP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448420C-896C-4CBA-8779-AAFCAB175145}"/>
              </a:ext>
            </a:extLst>
          </p:cNvPr>
          <p:cNvSpPr>
            <a:spLocks noGrp="1"/>
          </p:cNvSpPr>
          <p:nvPr>
            <p:ph type="body" sz="quarter" idx="3"/>
          </p:nvPr>
        </p:nvSpPr>
        <p:spPr>
          <a:xfrm>
            <a:off x="6172200" y="1681163"/>
            <a:ext cx="5183188" cy="823912"/>
          </a:xfrm>
        </p:spPr>
        <p:txBody>
          <a:bodyPr anchor="b"/>
          <a:lstStyle>
            <a:lvl1pPr marL="0" indent="0">
              <a:buNone/>
              <a:defRPr sz="24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FC6B476-D149-497B-ABD5-C646F4BE4EA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8F3B81F-14CB-437C-BA90-DB5B7DF688BB}"/>
              </a:ext>
            </a:extLst>
          </p:cNvPr>
          <p:cNvSpPr>
            <a:spLocks noGrp="1"/>
          </p:cNvSpPr>
          <p:nvPr>
            <p:ph type="dt" sz="half" idx="10"/>
          </p:nvPr>
        </p:nvSpPr>
        <p:spPr/>
        <p:txBody>
          <a:bodyPr/>
          <a:lstStyle/>
          <a:p>
            <a:fld id="{48485DF9-E708-4D35-A9B5-C66AA1613652}" type="datetimeFigureOut">
              <a:rPr lang="en-US" smtClean="0"/>
              <a:t>9/5/2019</a:t>
            </a:fld>
            <a:endParaRPr lang="en-US"/>
          </a:p>
        </p:txBody>
      </p:sp>
      <p:sp>
        <p:nvSpPr>
          <p:cNvPr id="8" name="Footer Placeholder 7">
            <a:extLst>
              <a:ext uri="{FF2B5EF4-FFF2-40B4-BE49-F238E27FC236}">
                <a16:creationId xmlns:a16="http://schemas.microsoft.com/office/drawing/2014/main" id="{2E73F73F-AC3B-417D-961E-3B4FBDF946C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53B827C-8C21-49D2-867A-7303F2C92B90}"/>
              </a:ext>
            </a:extLst>
          </p:cNvPr>
          <p:cNvSpPr>
            <a:spLocks noGrp="1"/>
          </p:cNvSpPr>
          <p:nvPr>
            <p:ph type="sldNum" sz="quarter" idx="12"/>
          </p:nvPr>
        </p:nvSpPr>
        <p:spPr/>
        <p:txBody>
          <a:bodyPr/>
          <a:lstStyle/>
          <a:p>
            <a:fld id="{47669853-3D99-4EE2-9D0A-7F78CAC12769}" type="slidenum">
              <a:rPr lang="en-US" smtClean="0"/>
              <a:t>‹#›</a:t>
            </a:fld>
            <a:endParaRPr lang="en-US"/>
          </a:p>
        </p:txBody>
      </p:sp>
      <p:sp>
        <p:nvSpPr>
          <p:cNvPr id="10" name="Title 1">
            <a:extLst>
              <a:ext uri="{FF2B5EF4-FFF2-40B4-BE49-F238E27FC236}">
                <a16:creationId xmlns:a16="http://schemas.microsoft.com/office/drawing/2014/main" id="{337B9F7B-62C6-414A-A226-0E2BB56C3A33}"/>
              </a:ext>
            </a:extLst>
          </p:cNvPr>
          <p:cNvSpPr>
            <a:spLocks noGrp="1"/>
          </p:cNvSpPr>
          <p:nvPr>
            <p:ph type="title"/>
          </p:nvPr>
        </p:nvSpPr>
        <p:spPr>
          <a:xfrm>
            <a:off x="838200" y="612966"/>
            <a:ext cx="10515600" cy="1033272"/>
          </a:xfrm>
        </p:spPr>
        <p:txBody>
          <a:bodyPr>
            <a:normAutofit/>
          </a:bodyPr>
          <a:lstStyle>
            <a:lvl1pPr>
              <a:defRPr sz="3200"/>
            </a:lvl1pPr>
          </a:lstStyle>
          <a:p>
            <a:r>
              <a:rPr lang="en-US"/>
              <a:t>Click to edit Master title style</a:t>
            </a:r>
          </a:p>
        </p:txBody>
      </p:sp>
    </p:spTree>
    <p:extLst>
      <p:ext uri="{BB962C8B-B14F-4D97-AF65-F5344CB8AC3E}">
        <p14:creationId xmlns:p14="http://schemas.microsoft.com/office/powerpoint/2010/main" val="1719658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accent1"/>
        </a:solidFill>
        <a:effectLst/>
      </p:bgPr>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C4D2FAF-6854-422B-9E87-794DFC800BA6}"/>
              </a:ext>
            </a:extLst>
          </p:cNvPr>
          <p:cNvSpPr>
            <a:spLocks noGrp="1"/>
          </p:cNvSpPr>
          <p:nvPr>
            <p:ph type="dt" sz="half" idx="10"/>
          </p:nvPr>
        </p:nvSpPr>
        <p:spPr/>
        <p:txBody>
          <a:bodyPr/>
          <a:lstStyle/>
          <a:p>
            <a:fld id="{48485DF9-E708-4D35-A9B5-C66AA1613652}" type="datetimeFigureOut">
              <a:rPr lang="en-US" smtClean="0"/>
              <a:t>9/5/2019</a:t>
            </a:fld>
            <a:endParaRPr lang="en-US"/>
          </a:p>
        </p:txBody>
      </p:sp>
      <p:sp>
        <p:nvSpPr>
          <p:cNvPr id="4" name="Footer Placeholder 3">
            <a:extLst>
              <a:ext uri="{FF2B5EF4-FFF2-40B4-BE49-F238E27FC236}">
                <a16:creationId xmlns:a16="http://schemas.microsoft.com/office/drawing/2014/main" id="{0D3B9A4E-4B4C-43DE-A7F5-08D989347BB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35E594E6-9142-45BA-8E3D-E8290535BC22}"/>
              </a:ext>
            </a:extLst>
          </p:cNvPr>
          <p:cNvSpPr>
            <a:spLocks noGrp="1"/>
          </p:cNvSpPr>
          <p:nvPr>
            <p:ph type="sldNum" sz="quarter" idx="12"/>
          </p:nvPr>
        </p:nvSpPr>
        <p:spPr/>
        <p:txBody>
          <a:bodyPr/>
          <a:lstStyle/>
          <a:p>
            <a:fld id="{47669853-3D99-4EE2-9D0A-7F78CAC12769}" type="slidenum">
              <a:rPr lang="en-US" smtClean="0"/>
              <a:t>‹#›</a:t>
            </a:fld>
            <a:endParaRPr lang="en-US"/>
          </a:p>
        </p:txBody>
      </p:sp>
      <p:sp>
        <p:nvSpPr>
          <p:cNvPr id="7" name="Title 1">
            <a:extLst>
              <a:ext uri="{FF2B5EF4-FFF2-40B4-BE49-F238E27FC236}">
                <a16:creationId xmlns:a16="http://schemas.microsoft.com/office/drawing/2014/main" id="{5ECC73FE-4EE5-4AEE-830F-6CEADA927FCC}"/>
              </a:ext>
            </a:extLst>
          </p:cNvPr>
          <p:cNvSpPr>
            <a:spLocks noGrp="1"/>
          </p:cNvSpPr>
          <p:nvPr>
            <p:ph type="ctrTitle"/>
          </p:nvPr>
        </p:nvSpPr>
        <p:spPr>
          <a:xfrm>
            <a:off x="1524000" y="1122363"/>
            <a:ext cx="9144000" cy="2387600"/>
          </a:xfrm>
        </p:spPr>
        <p:txBody>
          <a:bodyPr anchor="b"/>
          <a:lstStyle>
            <a:lvl1pPr algn="l">
              <a:defRPr sz="6000">
                <a:solidFill>
                  <a:schemeClr val="bg1"/>
                </a:solidFill>
              </a:defRPr>
            </a:lvl1pPr>
          </a:lstStyle>
          <a:p>
            <a:r>
              <a:rPr lang="en-US"/>
              <a:t>Click to edit Master title style</a:t>
            </a:r>
          </a:p>
        </p:txBody>
      </p:sp>
    </p:spTree>
    <p:extLst>
      <p:ext uri="{BB962C8B-B14F-4D97-AF65-F5344CB8AC3E}">
        <p14:creationId xmlns:p14="http://schemas.microsoft.com/office/powerpoint/2010/main" val="24260409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BE58BC4-8A95-45A5-888B-BA3967E32AAB}"/>
              </a:ext>
            </a:extLst>
          </p:cNvPr>
          <p:cNvSpPr>
            <a:spLocks noGrp="1"/>
          </p:cNvSpPr>
          <p:nvPr>
            <p:ph type="dt" sz="half" idx="10"/>
          </p:nvPr>
        </p:nvSpPr>
        <p:spPr/>
        <p:txBody>
          <a:bodyPr/>
          <a:lstStyle/>
          <a:p>
            <a:fld id="{48485DF9-E708-4D35-A9B5-C66AA1613652}" type="datetimeFigureOut">
              <a:rPr lang="en-US" smtClean="0"/>
              <a:t>9/5/2019</a:t>
            </a:fld>
            <a:endParaRPr lang="en-US"/>
          </a:p>
        </p:txBody>
      </p:sp>
      <p:sp>
        <p:nvSpPr>
          <p:cNvPr id="3" name="Footer Placeholder 2">
            <a:extLst>
              <a:ext uri="{FF2B5EF4-FFF2-40B4-BE49-F238E27FC236}">
                <a16:creationId xmlns:a16="http://schemas.microsoft.com/office/drawing/2014/main" id="{AD05DC11-CC8F-4E76-B10D-68491DB358F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E329C9E-20A5-4288-8845-7FD7B6D839D8}"/>
              </a:ext>
            </a:extLst>
          </p:cNvPr>
          <p:cNvSpPr>
            <a:spLocks noGrp="1"/>
          </p:cNvSpPr>
          <p:nvPr>
            <p:ph type="sldNum" sz="quarter" idx="12"/>
          </p:nvPr>
        </p:nvSpPr>
        <p:spPr/>
        <p:txBody>
          <a:bodyPr/>
          <a:lstStyle/>
          <a:p>
            <a:fld id="{47669853-3D99-4EE2-9D0A-7F78CAC12769}" type="slidenum">
              <a:rPr lang="en-US" smtClean="0"/>
              <a:t>‹#›</a:t>
            </a:fld>
            <a:endParaRPr lang="en-US"/>
          </a:p>
        </p:txBody>
      </p:sp>
    </p:spTree>
    <p:extLst>
      <p:ext uri="{BB962C8B-B14F-4D97-AF65-F5344CB8AC3E}">
        <p14:creationId xmlns:p14="http://schemas.microsoft.com/office/powerpoint/2010/main" val="246448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FC999E-761E-416A-ABF4-0CB36990D1F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55C2275-E585-47C9-A793-6E72BA90BE0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789CF16-0B2B-4B8F-B551-D10769306B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83928F1-7B03-47C9-9B4C-7414A0EF490C}"/>
              </a:ext>
            </a:extLst>
          </p:cNvPr>
          <p:cNvSpPr>
            <a:spLocks noGrp="1"/>
          </p:cNvSpPr>
          <p:nvPr>
            <p:ph type="dt" sz="half" idx="10"/>
          </p:nvPr>
        </p:nvSpPr>
        <p:spPr/>
        <p:txBody>
          <a:bodyPr/>
          <a:lstStyle/>
          <a:p>
            <a:fld id="{48485DF9-E708-4D35-A9B5-C66AA1613652}" type="datetimeFigureOut">
              <a:rPr lang="en-US" smtClean="0"/>
              <a:t>9/5/2019</a:t>
            </a:fld>
            <a:endParaRPr lang="en-US"/>
          </a:p>
        </p:txBody>
      </p:sp>
      <p:sp>
        <p:nvSpPr>
          <p:cNvPr id="6" name="Footer Placeholder 5">
            <a:extLst>
              <a:ext uri="{FF2B5EF4-FFF2-40B4-BE49-F238E27FC236}">
                <a16:creationId xmlns:a16="http://schemas.microsoft.com/office/drawing/2014/main" id="{BB1B7692-D9AA-4A68-971A-A44B02E7A93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E9F6E5-71C6-4428-A2EF-53A38B244F13}"/>
              </a:ext>
            </a:extLst>
          </p:cNvPr>
          <p:cNvSpPr>
            <a:spLocks noGrp="1"/>
          </p:cNvSpPr>
          <p:nvPr>
            <p:ph type="sldNum" sz="quarter" idx="12"/>
          </p:nvPr>
        </p:nvSpPr>
        <p:spPr/>
        <p:txBody>
          <a:bodyPr/>
          <a:lstStyle/>
          <a:p>
            <a:fld id="{47669853-3D99-4EE2-9D0A-7F78CAC12769}" type="slidenum">
              <a:rPr lang="en-US" smtClean="0"/>
              <a:t>‹#›</a:t>
            </a:fld>
            <a:endParaRPr lang="en-US"/>
          </a:p>
        </p:txBody>
      </p:sp>
    </p:spTree>
    <p:extLst>
      <p:ext uri="{BB962C8B-B14F-4D97-AF65-F5344CB8AC3E}">
        <p14:creationId xmlns:p14="http://schemas.microsoft.com/office/powerpoint/2010/main" val="3421879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D7BD5-732B-48C0-8E73-76110C2882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83B4203-FEFD-4A12-9C17-A3DDF68B4DD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246D4DA-F388-4D55-A4B7-684185D5E7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0680F1D-E555-4BE5-BEB5-5410DBE5EA6A}"/>
              </a:ext>
            </a:extLst>
          </p:cNvPr>
          <p:cNvSpPr>
            <a:spLocks noGrp="1"/>
          </p:cNvSpPr>
          <p:nvPr>
            <p:ph type="dt" sz="half" idx="10"/>
          </p:nvPr>
        </p:nvSpPr>
        <p:spPr/>
        <p:txBody>
          <a:bodyPr/>
          <a:lstStyle/>
          <a:p>
            <a:fld id="{48485DF9-E708-4D35-A9B5-C66AA1613652}" type="datetimeFigureOut">
              <a:rPr lang="en-US" smtClean="0"/>
              <a:t>9/5/2019</a:t>
            </a:fld>
            <a:endParaRPr lang="en-US"/>
          </a:p>
        </p:txBody>
      </p:sp>
      <p:sp>
        <p:nvSpPr>
          <p:cNvPr id="6" name="Footer Placeholder 5">
            <a:extLst>
              <a:ext uri="{FF2B5EF4-FFF2-40B4-BE49-F238E27FC236}">
                <a16:creationId xmlns:a16="http://schemas.microsoft.com/office/drawing/2014/main" id="{A1F21A5F-91E0-4B44-96B9-71C8560203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D198FB-8A07-49DA-BBCB-68B84E7BDFC0}"/>
              </a:ext>
            </a:extLst>
          </p:cNvPr>
          <p:cNvSpPr>
            <a:spLocks noGrp="1"/>
          </p:cNvSpPr>
          <p:nvPr>
            <p:ph type="sldNum" sz="quarter" idx="12"/>
          </p:nvPr>
        </p:nvSpPr>
        <p:spPr/>
        <p:txBody>
          <a:bodyPr/>
          <a:lstStyle/>
          <a:p>
            <a:fld id="{47669853-3D99-4EE2-9D0A-7F78CAC12769}" type="slidenum">
              <a:rPr lang="en-US" smtClean="0"/>
              <a:t>‹#›</a:t>
            </a:fld>
            <a:endParaRPr lang="en-US"/>
          </a:p>
        </p:txBody>
      </p:sp>
    </p:spTree>
    <p:extLst>
      <p:ext uri="{BB962C8B-B14F-4D97-AF65-F5344CB8AC3E}">
        <p14:creationId xmlns:p14="http://schemas.microsoft.com/office/powerpoint/2010/main" val="1622393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AB8600-9B51-4313-BAD4-0B300480B87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057C1F90-85B1-4E76-82A5-64C259E59BF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07078C4-BC8B-40A5-87D3-41CD86DE4B4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485DF9-E708-4D35-A9B5-C66AA1613652}" type="datetimeFigureOut">
              <a:rPr lang="en-US" smtClean="0"/>
              <a:pPr/>
              <a:t>9/5/2019</a:t>
            </a:fld>
            <a:endParaRPr lang="en-US" dirty="0"/>
          </a:p>
        </p:txBody>
      </p:sp>
      <p:sp>
        <p:nvSpPr>
          <p:cNvPr id="5" name="Footer Placeholder 4">
            <a:extLst>
              <a:ext uri="{FF2B5EF4-FFF2-40B4-BE49-F238E27FC236}">
                <a16:creationId xmlns:a16="http://schemas.microsoft.com/office/drawing/2014/main" id="{95E87960-F9CC-4DEB-995B-1D726875EAD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374BA715-7C82-4010-B498-B18E567AC9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669853-3D99-4EE2-9D0A-7F78CAC12769}" type="slidenum">
              <a:rPr lang="en-US" smtClean="0"/>
              <a:pPr/>
              <a:t>‹#›</a:t>
            </a:fld>
            <a:endParaRPr lang="en-US" dirty="0"/>
          </a:p>
        </p:txBody>
      </p:sp>
    </p:spTree>
    <p:extLst>
      <p:ext uri="{BB962C8B-B14F-4D97-AF65-F5344CB8AC3E}">
        <p14:creationId xmlns:p14="http://schemas.microsoft.com/office/powerpoint/2010/main" val="27951624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100000"/>
        </a:lnSpc>
        <a:spcBef>
          <a:spcPct val="0"/>
        </a:spcBef>
        <a:buNone/>
        <a:defRPr sz="3200" kern="1200" spc="-50" baseline="0">
          <a:solidFill>
            <a:schemeClr val="accent1"/>
          </a:solidFill>
          <a:latin typeface="+mj-lt"/>
          <a:ea typeface="+mj-ea"/>
        </a:defRPr>
      </a:lvl1pPr>
    </p:titleStyle>
    <p:bodyStyle>
      <a:lvl1pPr marL="0" indent="0" algn="l" defTabSz="914400" rtl="0" eaLnBrk="1" latinLnBrk="0" hangingPunct="1">
        <a:lnSpc>
          <a:spcPct val="120000"/>
        </a:lnSpc>
        <a:spcBef>
          <a:spcPts val="1000"/>
        </a:spcBef>
        <a:spcAft>
          <a:spcPts val="1200"/>
        </a:spcAft>
        <a:buFont typeface="Arial" panose="020B0604020202020204" pitchFamily="34" charset="0"/>
        <a:buNone/>
        <a:defRPr sz="2400" kern="1200" spc="-50" baseline="0">
          <a:solidFill>
            <a:schemeClr val="tx1">
              <a:lumMod val="75000"/>
              <a:lumOff val="25000"/>
            </a:schemeClr>
          </a:solidFill>
          <a:latin typeface="+mn-lt"/>
          <a:ea typeface="+mn-ea"/>
        </a:defRPr>
      </a:lvl1pPr>
      <a:lvl2pPr marL="457200" indent="0" algn="l" defTabSz="914400" rtl="0" eaLnBrk="1" latinLnBrk="0" hangingPunct="1">
        <a:lnSpc>
          <a:spcPct val="110000"/>
        </a:lnSpc>
        <a:spcBef>
          <a:spcPts val="500"/>
        </a:spcBef>
        <a:spcAft>
          <a:spcPts val="600"/>
        </a:spcAft>
        <a:buFont typeface="Arial" panose="020B0604020202020204" pitchFamily="34" charset="0"/>
        <a:buNone/>
        <a:defRPr sz="2000" kern="1200" spc="-50" baseline="0">
          <a:solidFill>
            <a:schemeClr val="tx1">
              <a:lumMod val="75000"/>
              <a:lumOff val="25000"/>
            </a:schemeClr>
          </a:solidFill>
          <a:latin typeface="+mn-lt"/>
          <a:ea typeface="+mn-ea"/>
        </a:defRPr>
      </a:lvl2pPr>
      <a:lvl3pPr marL="914400" indent="0" algn="l" defTabSz="914400" rtl="0" eaLnBrk="1" latinLnBrk="0" hangingPunct="1">
        <a:lnSpc>
          <a:spcPct val="110000"/>
        </a:lnSpc>
        <a:spcBef>
          <a:spcPts val="500"/>
        </a:spcBef>
        <a:buFont typeface="Arial" panose="020B0604020202020204" pitchFamily="34" charset="0"/>
        <a:buNone/>
        <a:defRPr sz="2000" kern="1200">
          <a:solidFill>
            <a:schemeClr val="tx1">
              <a:lumMod val="75000"/>
              <a:lumOff val="25000"/>
            </a:schemeClr>
          </a:solidFill>
          <a:latin typeface="+mn-lt"/>
          <a:ea typeface="+mn-ea"/>
        </a:defRPr>
      </a:lvl3pPr>
      <a:lvl4pPr marL="1371600" indent="0" algn="l" defTabSz="914400" rtl="0" eaLnBrk="1" latinLnBrk="0" hangingPunct="1">
        <a:lnSpc>
          <a:spcPct val="110000"/>
        </a:lnSpc>
        <a:spcBef>
          <a:spcPts val="500"/>
        </a:spcBef>
        <a:buFont typeface="Arial" panose="020B0604020202020204" pitchFamily="34" charset="0"/>
        <a:buNone/>
        <a:defRPr sz="1800" kern="1200">
          <a:solidFill>
            <a:schemeClr val="tx1">
              <a:lumMod val="75000"/>
              <a:lumOff val="25000"/>
            </a:schemeClr>
          </a:solidFill>
          <a:latin typeface="+mn-lt"/>
          <a:ea typeface="+mn-ea"/>
        </a:defRPr>
      </a:lvl4pPr>
      <a:lvl5pPr marL="1828800" indent="0" algn="l" defTabSz="914400" rtl="0" eaLnBrk="1" latinLnBrk="0" hangingPunct="1">
        <a:lnSpc>
          <a:spcPct val="110000"/>
        </a:lnSpc>
        <a:spcBef>
          <a:spcPts val="500"/>
        </a:spcBef>
        <a:buFont typeface="Arial" panose="020B0604020202020204" pitchFamily="34" charset="0"/>
        <a:buNone/>
        <a:defRPr sz="1800" kern="1200">
          <a:solidFill>
            <a:schemeClr val="tx1">
              <a:lumMod val="75000"/>
              <a:lumOff val="25000"/>
            </a:schemeClr>
          </a:solidFill>
          <a:latin typeface="+mn-lt"/>
          <a:ea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057A4C5-FBBA-405A-9165-C00D71E6322C}"/>
              </a:ext>
            </a:extLst>
          </p:cNvPr>
          <p:cNvSpPr>
            <a:spLocks noGrp="1"/>
          </p:cNvSpPr>
          <p:nvPr>
            <p:ph type="ctrTitle"/>
          </p:nvPr>
        </p:nvSpPr>
        <p:spPr/>
        <p:txBody>
          <a:bodyPr>
            <a:normAutofit fontScale="90000"/>
          </a:bodyPr>
          <a:lstStyle/>
          <a:p>
            <a:r>
              <a:rPr lang="en-US"/>
              <a:t>Travel patterns of American adults with disabilities</a:t>
            </a:r>
            <a:endParaRPr lang="en-US" dirty="0"/>
          </a:p>
        </p:txBody>
      </p:sp>
      <p:sp>
        <p:nvSpPr>
          <p:cNvPr id="3" name="Subtitle 2">
            <a:extLst>
              <a:ext uri="{FF2B5EF4-FFF2-40B4-BE49-F238E27FC236}">
                <a16:creationId xmlns:a16="http://schemas.microsoft.com/office/drawing/2014/main" id="{8E5CB091-0844-43E5-A033-7180473CBBE4}"/>
              </a:ext>
            </a:extLst>
          </p:cNvPr>
          <p:cNvSpPr>
            <a:spLocks noGrp="1"/>
          </p:cNvSpPr>
          <p:nvPr>
            <p:ph type="subTitle" idx="1"/>
          </p:nvPr>
        </p:nvSpPr>
        <p:spPr/>
        <p:txBody>
          <a:bodyPr/>
          <a:lstStyle/>
          <a:p>
            <a:r>
              <a:rPr lang="en-US" dirty="0"/>
              <a:t>Stephen Brumbaugh</a:t>
            </a:r>
          </a:p>
        </p:txBody>
      </p:sp>
      <p:grpSp>
        <p:nvGrpSpPr>
          <p:cNvPr id="16" name="Group 15">
            <a:extLst>
              <a:ext uri="{FF2B5EF4-FFF2-40B4-BE49-F238E27FC236}">
                <a16:creationId xmlns:a16="http://schemas.microsoft.com/office/drawing/2014/main" id="{77F9919D-423E-42A9-8D17-5D2B381BA19C}"/>
              </a:ext>
            </a:extLst>
          </p:cNvPr>
          <p:cNvGrpSpPr/>
          <p:nvPr/>
        </p:nvGrpSpPr>
        <p:grpSpPr>
          <a:xfrm>
            <a:off x="7961434" y="6098117"/>
            <a:ext cx="364422" cy="369332"/>
            <a:chOff x="3757613" y="1081088"/>
            <a:chExt cx="4713288" cy="4776787"/>
          </a:xfrm>
          <a:solidFill>
            <a:schemeClr val="bg1"/>
          </a:solidFill>
        </p:grpSpPr>
        <p:sp>
          <p:nvSpPr>
            <p:cNvPr id="18" name="Freeform 6">
              <a:extLst>
                <a:ext uri="{FF2B5EF4-FFF2-40B4-BE49-F238E27FC236}">
                  <a16:creationId xmlns:a16="http://schemas.microsoft.com/office/drawing/2014/main" id="{6AE0F636-71FD-4CA3-8FB2-7EA8C22ABD71}"/>
                </a:ext>
              </a:extLst>
            </p:cNvPr>
            <p:cNvSpPr>
              <a:spLocks/>
            </p:cNvSpPr>
            <p:nvPr/>
          </p:nvSpPr>
          <p:spPr bwMode="auto">
            <a:xfrm>
              <a:off x="5003796" y="1081088"/>
              <a:ext cx="3406772" cy="2997202"/>
            </a:xfrm>
            <a:custGeom>
              <a:avLst/>
              <a:gdLst>
                <a:gd name="T0" fmla="*/ 0 w 6438"/>
                <a:gd name="T1" fmla="*/ 554 h 5663"/>
                <a:gd name="T2" fmla="*/ 50 w 6438"/>
                <a:gd name="T3" fmla="*/ 518 h 5663"/>
                <a:gd name="T4" fmla="*/ 162 w 6438"/>
                <a:gd name="T5" fmla="*/ 452 h 5663"/>
                <a:gd name="T6" fmla="*/ 562 w 6438"/>
                <a:gd name="T7" fmla="*/ 268 h 5663"/>
                <a:gd name="T8" fmla="*/ 1023 w 6438"/>
                <a:gd name="T9" fmla="*/ 128 h 5663"/>
                <a:gd name="T10" fmla="*/ 1525 w 6438"/>
                <a:gd name="T11" fmla="*/ 37 h 5663"/>
                <a:gd name="T12" fmla="*/ 1918 w 6438"/>
                <a:gd name="T13" fmla="*/ 3 h 5663"/>
                <a:gd name="T14" fmla="*/ 2165 w 6438"/>
                <a:gd name="T15" fmla="*/ 1 h 5663"/>
                <a:gd name="T16" fmla="*/ 2711 w 6438"/>
                <a:gd name="T17" fmla="*/ 59 h 5663"/>
                <a:gd name="T18" fmla="*/ 3144 w 6438"/>
                <a:gd name="T19" fmla="*/ 154 h 5663"/>
                <a:gd name="T20" fmla="*/ 3550 w 6438"/>
                <a:gd name="T21" fmla="*/ 271 h 5663"/>
                <a:gd name="T22" fmla="*/ 4046 w 6438"/>
                <a:gd name="T23" fmla="*/ 459 h 5663"/>
                <a:gd name="T24" fmla="*/ 4276 w 6438"/>
                <a:gd name="T25" fmla="*/ 569 h 5663"/>
                <a:gd name="T26" fmla="*/ 4705 w 6438"/>
                <a:gd name="T27" fmla="*/ 835 h 5663"/>
                <a:gd name="T28" fmla="*/ 5088 w 6438"/>
                <a:gd name="T29" fmla="*/ 1149 h 5663"/>
                <a:gd name="T30" fmla="*/ 5428 w 6438"/>
                <a:gd name="T31" fmla="*/ 1499 h 5663"/>
                <a:gd name="T32" fmla="*/ 5654 w 6438"/>
                <a:gd name="T33" fmla="*/ 1776 h 5663"/>
                <a:gd name="T34" fmla="*/ 5872 w 6438"/>
                <a:gd name="T35" fmla="*/ 2079 h 5663"/>
                <a:gd name="T36" fmla="*/ 6127 w 6438"/>
                <a:gd name="T37" fmla="*/ 2514 h 5663"/>
                <a:gd name="T38" fmla="*/ 6318 w 6438"/>
                <a:gd name="T39" fmla="*/ 3008 h 5663"/>
                <a:gd name="T40" fmla="*/ 6396 w 6438"/>
                <a:gd name="T41" fmla="*/ 3359 h 5663"/>
                <a:gd name="T42" fmla="*/ 6431 w 6438"/>
                <a:gd name="T43" fmla="*/ 3669 h 5663"/>
                <a:gd name="T44" fmla="*/ 6438 w 6438"/>
                <a:gd name="T45" fmla="*/ 3832 h 5663"/>
                <a:gd name="T46" fmla="*/ 6422 w 6438"/>
                <a:gd name="T47" fmla="*/ 4142 h 5663"/>
                <a:gd name="T48" fmla="*/ 6369 w 6438"/>
                <a:gd name="T49" fmla="*/ 4423 h 5663"/>
                <a:gd name="T50" fmla="*/ 6281 w 6438"/>
                <a:gd name="T51" fmla="*/ 4675 h 5663"/>
                <a:gd name="T52" fmla="*/ 6160 w 6438"/>
                <a:gd name="T53" fmla="*/ 4899 h 5663"/>
                <a:gd name="T54" fmla="*/ 6010 w 6438"/>
                <a:gd name="T55" fmla="*/ 5098 h 5663"/>
                <a:gd name="T56" fmla="*/ 5832 w 6438"/>
                <a:gd name="T57" fmla="*/ 5271 h 5663"/>
                <a:gd name="T58" fmla="*/ 5628 w 6438"/>
                <a:gd name="T59" fmla="*/ 5421 h 5663"/>
                <a:gd name="T60" fmla="*/ 5459 w 6438"/>
                <a:gd name="T61" fmla="*/ 5516 h 5663"/>
                <a:gd name="T62" fmla="*/ 5259 w 6438"/>
                <a:gd name="T63" fmla="*/ 5598 h 5663"/>
                <a:gd name="T64" fmla="*/ 4967 w 6438"/>
                <a:gd name="T65" fmla="*/ 5656 h 5663"/>
                <a:gd name="T66" fmla="*/ 4666 w 6438"/>
                <a:gd name="T67" fmla="*/ 5659 h 5663"/>
                <a:gd name="T68" fmla="*/ 4374 w 6438"/>
                <a:gd name="T69" fmla="*/ 5614 h 5663"/>
                <a:gd name="T70" fmla="*/ 4242 w 6438"/>
                <a:gd name="T71" fmla="*/ 5575 h 5663"/>
                <a:gd name="T72" fmla="*/ 4000 w 6438"/>
                <a:gd name="T73" fmla="*/ 5474 h 5663"/>
                <a:gd name="T74" fmla="*/ 3780 w 6438"/>
                <a:gd name="T75" fmla="*/ 5345 h 5663"/>
                <a:gd name="T76" fmla="*/ 3584 w 6438"/>
                <a:gd name="T77" fmla="*/ 5190 h 5663"/>
                <a:gd name="T78" fmla="*/ 3459 w 6438"/>
                <a:gd name="T79" fmla="*/ 5064 h 5663"/>
                <a:gd name="T80" fmla="*/ 3347 w 6438"/>
                <a:gd name="T81" fmla="*/ 4920 h 5663"/>
                <a:gd name="T82" fmla="*/ 3219 w 6438"/>
                <a:gd name="T83" fmla="*/ 4692 h 5663"/>
                <a:gd name="T84" fmla="*/ 3130 w 6438"/>
                <a:gd name="T85" fmla="*/ 4428 h 5663"/>
                <a:gd name="T86" fmla="*/ 3088 w 6438"/>
                <a:gd name="T87" fmla="*/ 4136 h 5663"/>
                <a:gd name="T88" fmla="*/ 3088 w 6438"/>
                <a:gd name="T89" fmla="*/ 3982 h 5663"/>
                <a:gd name="T90" fmla="*/ 3138 w 6438"/>
                <a:gd name="T91" fmla="*/ 3599 h 5663"/>
                <a:gd name="T92" fmla="*/ 3173 w 6438"/>
                <a:gd name="T93" fmla="*/ 3283 h 5663"/>
                <a:gd name="T94" fmla="*/ 3180 w 6438"/>
                <a:gd name="T95" fmla="*/ 2774 h 5663"/>
                <a:gd name="T96" fmla="*/ 3163 w 6438"/>
                <a:gd name="T97" fmla="*/ 2535 h 5663"/>
                <a:gd name="T98" fmla="*/ 3112 w 6438"/>
                <a:gd name="T99" fmla="*/ 2244 h 5663"/>
                <a:gd name="T100" fmla="*/ 3032 w 6438"/>
                <a:gd name="T101" fmla="*/ 1981 h 5663"/>
                <a:gd name="T102" fmla="*/ 2925 w 6438"/>
                <a:gd name="T103" fmla="*/ 1743 h 5663"/>
                <a:gd name="T104" fmla="*/ 2793 w 6438"/>
                <a:gd name="T105" fmla="*/ 1530 h 5663"/>
                <a:gd name="T106" fmla="*/ 2637 w 6438"/>
                <a:gd name="T107" fmla="*/ 1338 h 5663"/>
                <a:gd name="T108" fmla="*/ 2319 w 6438"/>
                <a:gd name="T109" fmla="*/ 1050 h 5663"/>
                <a:gd name="T110" fmla="*/ 2117 w 6438"/>
                <a:gd name="T111" fmla="*/ 912 h 5663"/>
                <a:gd name="T112" fmla="*/ 1649 w 6438"/>
                <a:gd name="T113" fmla="*/ 687 h 5663"/>
                <a:gd name="T114" fmla="*/ 1318 w 6438"/>
                <a:gd name="T115" fmla="*/ 588 h 5663"/>
                <a:gd name="T116" fmla="*/ 1033 w 6438"/>
                <a:gd name="T117" fmla="*/ 534 h 5663"/>
                <a:gd name="T118" fmla="*/ 732 w 6438"/>
                <a:gd name="T119" fmla="*/ 508 h 5663"/>
                <a:gd name="T120" fmla="*/ 417 w 6438"/>
                <a:gd name="T121" fmla="*/ 513 h 5663"/>
                <a:gd name="T122" fmla="*/ 88 w 6438"/>
                <a:gd name="T123" fmla="*/ 549 h 5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438" h="5663">
                  <a:moveTo>
                    <a:pt x="4" y="563"/>
                  </a:moveTo>
                  <a:lnTo>
                    <a:pt x="0" y="554"/>
                  </a:lnTo>
                  <a:lnTo>
                    <a:pt x="11" y="539"/>
                  </a:lnTo>
                  <a:lnTo>
                    <a:pt x="50" y="518"/>
                  </a:lnTo>
                  <a:lnTo>
                    <a:pt x="75" y="505"/>
                  </a:lnTo>
                  <a:lnTo>
                    <a:pt x="162" y="452"/>
                  </a:lnTo>
                  <a:lnTo>
                    <a:pt x="354" y="356"/>
                  </a:lnTo>
                  <a:lnTo>
                    <a:pt x="562" y="268"/>
                  </a:lnTo>
                  <a:lnTo>
                    <a:pt x="787" y="193"/>
                  </a:lnTo>
                  <a:lnTo>
                    <a:pt x="1023" y="128"/>
                  </a:lnTo>
                  <a:lnTo>
                    <a:pt x="1269" y="76"/>
                  </a:lnTo>
                  <a:lnTo>
                    <a:pt x="1525" y="37"/>
                  </a:lnTo>
                  <a:lnTo>
                    <a:pt x="1786" y="11"/>
                  </a:lnTo>
                  <a:lnTo>
                    <a:pt x="1918" y="3"/>
                  </a:lnTo>
                  <a:lnTo>
                    <a:pt x="2001" y="0"/>
                  </a:lnTo>
                  <a:lnTo>
                    <a:pt x="2165" y="1"/>
                  </a:lnTo>
                  <a:lnTo>
                    <a:pt x="2406" y="16"/>
                  </a:lnTo>
                  <a:lnTo>
                    <a:pt x="2711" y="59"/>
                  </a:lnTo>
                  <a:lnTo>
                    <a:pt x="3003" y="119"/>
                  </a:lnTo>
                  <a:lnTo>
                    <a:pt x="3144" y="154"/>
                  </a:lnTo>
                  <a:lnTo>
                    <a:pt x="3282" y="190"/>
                  </a:lnTo>
                  <a:lnTo>
                    <a:pt x="3550" y="271"/>
                  </a:lnTo>
                  <a:lnTo>
                    <a:pt x="3806" y="360"/>
                  </a:lnTo>
                  <a:lnTo>
                    <a:pt x="4046" y="459"/>
                  </a:lnTo>
                  <a:lnTo>
                    <a:pt x="4161" y="513"/>
                  </a:lnTo>
                  <a:lnTo>
                    <a:pt x="4276" y="569"/>
                  </a:lnTo>
                  <a:lnTo>
                    <a:pt x="4497" y="696"/>
                  </a:lnTo>
                  <a:lnTo>
                    <a:pt x="4705" y="835"/>
                  </a:lnTo>
                  <a:lnTo>
                    <a:pt x="4902" y="987"/>
                  </a:lnTo>
                  <a:lnTo>
                    <a:pt x="5088" y="1149"/>
                  </a:lnTo>
                  <a:lnTo>
                    <a:pt x="5262" y="1321"/>
                  </a:lnTo>
                  <a:lnTo>
                    <a:pt x="5428" y="1499"/>
                  </a:lnTo>
                  <a:lnTo>
                    <a:pt x="5580" y="1682"/>
                  </a:lnTo>
                  <a:lnTo>
                    <a:pt x="5654" y="1776"/>
                  </a:lnTo>
                  <a:lnTo>
                    <a:pt x="5728" y="1875"/>
                  </a:lnTo>
                  <a:lnTo>
                    <a:pt x="5872" y="2079"/>
                  </a:lnTo>
                  <a:lnTo>
                    <a:pt x="6005" y="2290"/>
                  </a:lnTo>
                  <a:lnTo>
                    <a:pt x="6127" y="2514"/>
                  </a:lnTo>
                  <a:lnTo>
                    <a:pt x="6232" y="2751"/>
                  </a:lnTo>
                  <a:lnTo>
                    <a:pt x="6318" y="3008"/>
                  </a:lnTo>
                  <a:lnTo>
                    <a:pt x="6369" y="3215"/>
                  </a:lnTo>
                  <a:lnTo>
                    <a:pt x="6396" y="3359"/>
                  </a:lnTo>
                  <a:lnTo>
                    <a:pt x="6416" y="3511"/>
                  </a:lnTo>
                  <a:lnTo>
                    <a:pt x="6431" y="3669"/>
                  </a:lnTo>
                  <a:lnTo>
                    <a:pt x="6435" y="3750"/>
                  </a:lnTo>
                  <a:lnTo>
                    <a:pt x="6438" y="3832"/>
                  </a:lnTo>
                  <a:lnTo>
                    <a:pt x="6435" y="3990"/>
                  </a:lnTo>
                  <a:lnTo>
                    <a:pt x="6422" y="4142"/>
                  </a:lnTo>
                  <a:lnTo>
                    <a:pt x="6400" y="4286"/>
                  </a:lnTo>
                  <a:lnTo>
                    <a:pt x="6369" y="4423"/>
                  </a:lnTo>
                  <a:lnTo>
                    <a:pt x="6330" y="4551"/>
                  </a:lnTo>
                  <a:lnTo>
                    <a:pt x="6281" y="4675"/>
                  </a:lnTo>
                  <a:lnTo>
                    <a:pt x="6225" y="4790"/>
                  </a:lnTo>
                  <a:lnTo>
                    <a:pt x="6160" y="4899"/>
                  </a:lnTo>
                  <a:lnTo>
                    <a:pt x="6090" y="5002"/>
                  </a:lnTo>
                  <a:lnTo>
                    <a:pt x="6010" y="5098"/>
                  </a:lnTo>
                  <a:lnTo>
                    <a:pt x="5924" y="5188"/>
                  </a:lnTo>
                  <a:lnTo>
                    <a:pt x="5832" y="5271"/>
                  </a:lnTo>
                  <a:lnTo>
                    <a:pt x="5733" y="5349"/>
                  </a:lnTo>
                  <a:lnTo>
                    <a:pt x="5628" y="5421"/>
                  </a:lnTo>
                  <a:lnTo>
                    <a:pt x="5517" y="5486"/>
                  </a:lnTo>
                  <a:lnTo>
                    <a:pt x="5459" y="5516"/>
                  </a:lnTo>
                  <a:lnTo>
                    <a:pt x="5396" y="5548"/>
                  </a:lnTo>
                  <a:lnTo>
                    <a:pt x="5259" y="5598"/>
                  </a:lnTo>
                  <a:lnTo>
                    <a:pt x="5115" y="5633"/>
                  </a:lnTo>
                  <a:lnTo>
                    <a:pt x="4967" y="5656"/>
                  </a:lnTo>
                  <a:lnTo>
                    <a:pt x="4816" y="5663"/>
                  </a:lnTo>
                  <a:lnTo>
                    <a:pt x="4666" y="5659"/>
                  </a:lnTo>
                  <a:lnTo>
                    <a:pt x="4517" y="5643"/>
                  </a:lnTo>
                  <a:lnTo>
                    <a:pt x="4374" y="5614"/>
                  </a:lnTo>
                  <a:lnTo>
                    <a:pt x="4305" y="5595"/>
                  </a:lnTo>
                  <a:lnTo>
                    <a:pt x="4242" y="5575"/>
                  </a:lnTo>
                  <a:lnTo>
                    <a:pt x="4120" y="5529"/>
                  </a:lnTo>
                  <a:lnTo>
                    <a:pt x="4000" y="5474"/>
                  </a:lnTo>
                  <a:lnTo>
                    <a:pt x="3886" y="5412"/>
                  </a:lnTo>
                  <a:lnTo>
                    <a:pt x="3780" y="5345"/>
                  </a:lnTo>
                  <a:lnTo>
                    <a:pt x="3678" y="5270"/>
                  </a:lnTo>
                  <a:lnTo>
                    <a:pt x="3584" y="5190"/>
                  </a:lnTo>
                  <a:lnTo>
                    <a:pt x="3498" y="5107"/>
                  </a:lnTo>
                  <a:lnTo>
                    <a:pt x="3459" y="5064"/>
                  </a:lnTo>
                  <a:lnTo>
                    <a:pt x="3420" y="5019"/>
                  </a:lnTo>
                  <a:lnTo>
                    <a:pt x="3347" y="4920"/>
                  </a:lnTo>
                  <a:lnTo>
                    <a:pt x="3279" y="4810"/>
                  </a:lnTo>
                  <a:lnTo>
                    <a:pt x="3219" y="4692"/>
                  </a:lnTo>
                  <a:lnTo>
                    <a:pt x="3168" y="4565"/>
                  </a:lnTo>
                  <a:lnTo>
                    <a:pt x="3130" y="4428"/>
                  </a:lnTo>
                  <a:lnTo>
                    <a:pt x="3102" y="4286"/>
                  </a:lnTo>
                  <a:lnTo>
                    <a:pt x="3088" y="4136"/>
                  </a:lnTo>
                  <a:lnTo>
                    <a:pt x="3086" y="4060"/>
                  </a:lnTo>
                  <a:lnTo>
                    <a:pt x="3088" y="3982"/>
                  </a:lnTo>
                  <a:lnTo>
                    <a:pt x="3104" y="3829"/>
                  </a:lnTo>
                  <a:lnTo>
                    <a:pt x="3138" y="3599"/>
                  </a:lnTo>
                  <a:lnTo>
                    <a:pt x="3158" y="3442"/>
                  </a:lnTo>
                  <a:lnTo>
                    <a:pt x="3173" y="3283"/>
                  </a:lnTo>
                  <a:lnTo>
                    <a:pt x="3183" y="2949"/>
                  </a:lnTo>
                  <a:lnTo>
                    <a:pt x="3180" y="2774"/>
                  </a:lnTo>
                  <a:lnTo>
                    <a:pt x="3176" y="2692"/>
                  </a:lnTo>
                  <a:lnTo>
                    <a:pt x="3163" y="2535"/>
                  </a:lnTo>
                  <a:lnTo>
                    <a:pt x="3141" y="2387"/>
                  </a:lnTo>
                  <a:lnTo>
                    <a:pt x="3112" y="2244"/>
                  </a:lnTo>
                  <a:lnTo>
                    <a:pt x="3076" y="2109"/>
                  </a:lnTo>
                  <a:lnTo>
                    <a:pt x="3032" y="1981"/>
                  </a:lnTo>
                  <a:lnTo>
                    <a:pt x="2981" y="1858"/>
                  </a:lnTo>
                  <a:lnTo>
                    <a:pt x="2925" y="1743"/>
                  </a:lnTo>
                  <a:lnTo>
                    <a:pt x="2862" y="1633"/>
                  </a:lnTo>
                  <a:lnTo>
                    <a:pt x="2793" y="1530"/>
                  </a:lnTo>
                  <a:lnTo>
                    <a:pt x="2718" y="1432"/>
                  </a:lnTo>
                  <a:lnTo>
                    <a:pt x="2637" y="1338"/>
                  </a:lnTo>
                  <a:lnTo>
                    <a:pt x="2508" y="1207"/>
                  </a:lnTo>
                  <a:lnTo>
                    <a:pt x="2319" y="1050"/>
                  </a:lnTo>
                  <a:lnTo>
                    <a:pt x="2219" y="979"/>
                  </a:lnTo>
                  <a:lnTo>
                    <a:pt x="2117" y="912"/>
                  </a:lnTo>
                  <a:lnTo>
                    <a:pt x="1893" y="791"/>
                  </a:lnTo>
                  <a:lnTo>
                    <a:pt x="1649" y="687"/>
                  </a:lnTo>
                  <a:lnTo>
                    <a:pt x="1453" y="624"/>
                  </a:lnTo>
                  <a:lnTo>
                    <a:pt x="1318" y="588"/>
                  </a:lnTo>
                  <a:lnTo>
                    <a:pt x="1177" y="557"/>
                  </a:lnTo>
                  <a:lnTo>
                    <a:pt x="1033" y="534"/>
                  </a:lnTo>
                  <a:lnTo>
                    <a:pt x="885" y="518"/>
                  </a:lnTo>
                  <a:lnTo>
                    <a:pt x="732" y="508"/>
                  </a:lnTo>
                  <a:lnTo>
                    <a:pt x="577" y="507"/>
                  </a:lnTo>
                  <a:lnTo>
                    <a:pt x="417" y="513"/>
                  </a:lnTo>
                  <a:lnTo>
                    <a:pt x="254" y="526"/>
                  </a:lnTo>
                  <a:lnTo>
                    <a:pt x="88" y="549"/>
                  </a:lnTo>
                  <a:lnTo>
                    <a:pt x="4" y="5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7">
              <a:extLst>
                <a:ext uri="{FF2B5EF4-FFF2-40B4-BE49-F238E27FC236}">
                  <a16:creationId xmlns:a16="http://schemas.microsoft.com/office/drawing/2014/main" id="{6BBBC0B1-3C12-454A-925D-B2F5B84F46E5}"/>
                </a:ext>
              </a:extLst>
            </p:cNvPr>
            <p:cNvSpPr>
              <a:spLocks/>
            </p:cNvSpPr>
            <p:nvPr/>
          </p:nvSpPr>
          <p:spPr bwMode="auto">
            <a:xfrm>
              <a:off x="3757613" y="1485900"/>
              <a:ext cx="2316163" cy="3968750"/>
            </a:xfrm>
            <a:custGeom>
              <a:avLst/>
              <a:gdLst>
                <a:gd name="T0" fmla="*/ 0 w 4378"/>
                <a:gd name="T1" fmla="*/ 3603 h 7500"/>
                <a:gd name="T2" fmla="*/ 35 w 4378"/>
                <a:gd name="T3" fmla="*/ 3188 h 7500"/>
                <a:gd name="T4" fmla="*/ 117 w 4378"/>
                <a:gd name="T5" fmla="*/ 2669 h 7500"/>
                <a:gd name="T6" fmla="*/ 243 w 4378"/>
                <a:gd name="T7" fmla="*/ 2195 h 7500"/>
                <a:gd name="T8" fmla="*/ 416 w 4378"/>
                <a:gd name="T9" fmla="*/ 1765 h 7500"/>
                <a:gd name="T10" fmla="*/ 518 w 4378"/>
                <a:gd name="T11" fmla="*/ 1567 h 7500"/>
                <a:gd name="T12" fmla="*/ 750 w 4378"/>
                <a:gd name="T13" fmla="*/ 1200 h 7500"/>
                <a:gd name="T14" fmla="*/ 1017 w 4378"/>
                <a:gd name="T15" fmla="*/ 868 h 7500"/>
                <a:gd name="T16" fmla="*/ 1321 w 4378"/>
                <a:gd name="T17" fmla="*/ 573 h 7500"/>
                <a:gd name="T18" fmla="*/ 1570 w 4378"/>
                <a:gd name="T19" fmla="*/ 380 h 7500"/>
                <a:gd name="T20" fmla="*/ 1851 w 4378"/>
                <a:gd name="T21" fmla="*/ 207 h 7500"/>
                <a:gd name="T22" fmla="*/ 2114 w 4378"/>
                <a:gd name="T23" fmla="*/ 93 h 7500"/>
                <a:gd name="T24" fmla="*/ 2343 w 4378"/>
                <a:gd name="T25" fmla="*/ 31 h 7500"/>
                <a:gd name="T26" fmla="*/ 2471 w 4378"/>
                <a:gd name="T27" fmla="*/ 11 h 7500"/>
                <a:gd name="T28" fmla="*/ 2741 w 4378"/>
                <a:gd name="T29" fmla="*/ 1 h 7500"/>
                <a:gd name="T30" fmla="*/ 3000 w 4378"/>
                <a:gd name="T31" fmla="*/ 31 h 7500"/>
                <a:gd name="T32" fmla="*/ 3241 w 4378"/>
                <a:gd name="T33" fmla="*/ 98 h 7500"/>
                <a:gd name="T34" fmla="*/ 3406 w 4378"/>
                <a:gd name="T35" fmla="*/ 164 h 7500"/>
                <a:gd name="T36" fmla="*/ 3681 w 4378"/>
                <a:gd name="T37" fmla="*/ 320 h 7500"/>
                <a:gd name="T38" fmla="*/ 3885 w 4378"/>
                <a:gd name="T39" fmla="*/ 487 h 7500"/>
                <a:gd name="T40" fmla="*/ 4029 w 4378"/>
                <a:gd name="T41" fmla="*/ 645 h 7500"/>
                <a:gd name="T42" fmla="*/ 4153 w 4378"/>
                <a:gd name="T43" fmla="*/ 827 h 7500"/>
                <a:gd name="T44" fmla="*/ 4252 w 4378"/>
                <a:gd name="T45" fmla="*/ 1033 h 7500"/>
                <a:gd name="T46" fmla="*/ 4326 w 4378"/>
                <a:gd name="T47" fmla="*/ 1262 h 7500"/>
                <a:gd name="T48" fmla="*/ 4369 w 4378"/>
                <a:gd name="T49" fmla="*/ 1517 h 7500"/>
                <a:gd name="T50" fmla="*/ 4378 w 4378"/>
                <a:gd name="T51" fmla="*/ 1658 h 7500"/>
                <a:gd name="T52" fmla="*/ 4367 w 4378"/>
                <a:gd name="T53" fmla="*/ 1927 h 7500"/>
                <a:gd name="T54" fmla="*/ 4320 w 4378"/>
                <a:gd name="T55" fmla="*/ 2171 h 7500"/>
                <a:gd name="T56" fmla="*/ 4238 w 4378"/>
                <a:gd name="T57" fmla="*/ 2390 h 7500"/>
                <a:gd name="T58" fmla="*/ 4130 w 4378"/>
                <a:gd name="T59" fmla="*/ 2584 h 7500"/>
                <a:gd name="T60" fmla="*/ 3962 w 4378"/>
                <a:gd name="T61" fmla="*/ 2798 h 7500"/>
                <a:gd name="T62" fmla="*/ 3638 w 4378"/>
                <a:gd name="T63" fmla="*/ 3073 h 7500"/>
                <a:gd name="T64" fmla="*/ 3457 w 4378"/>
                <a:gd name="T65" fmla="*/ 3185 h 7500"/>
                <a:gd name="T66" fmla="*/ 2956 w 4378"/>
                <a:gd name="T67" fmla="*/ 3427 h 7500"/>
                <a:gd name="T68" fmla="*/ 2445 w 4378"/>
                <a:gd name="T69" fmla="*/ 3663 h 7500"/>
                <a:gd name="T70" fmla="*/ 2123 w 4378"/>
                <a:gd name="T71" fmla="*/ 3866 h 7500"/>
                <a:gd name="T72" fmla="*/ 2000 w 4378"/>
                <a:gd name="T73" fmla="*/ 3969 h 7500"/>
                <a:gd name="T74" fmla="*/ 1888 w 4378"/>
                <a:gd name="T75" fmla="*/ 4085 h 7500"/>
                <a:gd name="T76" fmla="*/ 1754 w 4378"/>
                <a:gd name="T77" fmla="*/ 4264 h 7500"/>
                <a:gd name="T78" fmla="*/ 1642 w 4378"/>
                <a:gd name="T79" fmla="*/ 4463 h 7500"/>
                <a:gd name="T80" fmla="*/ 1497 w 4378"/>
                <a:gd name="T81" fmla="*/ 4855 h 7500"/>
                <a:gd name="T82" fmla="*/ 1416 w 4378"/>
                <a:gd name="T83" fmla="*/ 5353 h 7500"/>
                <a:gd name="T84" fmla="*/ 1420 w 4378"/>
                <a:gd name="T85" fmla="*/ 5749 h 7500"/>
                <a:gd name="T86" fmla="*/ 1474 w 4378"/>
                <a:gd name="T87" fmla="*/ 6136 h 7500"/>
                <a:gd name="T88" fmla="*/ 1606 w 4378"/>
                <a:gd name="T89" fmla="*/ 6598 h 7500"/>
                <a:gd name="T90" fmla="*/ 1789 w 4378"/>
                <a:gd name="T91" fmla="*/ 7014 h 7500"/>
                <a:gd name="T92" fmla="*/ 2058 w 4378"/>
                <a:gd name="T93" fmla="*/ 7500 h 7500"/>
                <a:gd name="T94" fmla="*/ 1757 w 4378"/>
                <a:gd name="T95" fmla="*/ 7291 h 7500"/>
                <a:gd name="T96" fmla="*/ 1386 w 4378"/>
                <a:gd name="T97" fmla="*/ 6981 h 7500"/>
                <a:gd name="T98" fmla="*/ 1052 w 4378"/>
                <a:gd name="T99" fmla="*/ 6635 h 7500"/>
                <a:gd name="T100" fmla="*/ 757 w 4378"/>
                <a:gd name="T101" fmla="*/ 6249 h 7500"/>
                <a:gd name="T102" fmla="*/ 505 w 4378"/>
                <a:gd name="T103" fmla="*/ 5820 h 7500"/>
                <a:gd name="T104" fmla="*/ 297 w 4378"/>
                <a:gd name="T105" fmla="*/ 5349 h 7500"/>
                <a:gd name="T106" fmla="*/ 134 w 4378"/>
                <a:gd name="T107" fmla="*/ 4830 h 7500"/>
                <a:gd name="T108" fmla="*/ 20 w 4378"/>
                <a:gd name="T109" fmla="*/ 4263 h 7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78" h="7500">
                  <a:moveTo>
                    <a:pt x="0" y="4113"/>
                  </a:moveTo>
                  <a:lnTo>
                    <a:pt x="0" y="3603"/>
                  </a:lnTo>
                  <a:lnTo>
                    <a:pt x="9" y="3462"/>
                  </a:lnTo>
                  <a:lnTo>
                    <a:pt x="35" y="3188"/>
                  </a:lnTo>
                  <a:lnTo>
                    <a:pt x="71" y="2923"/>
                  </a:lnTo>
                  <a:lnTo>
                    <a:pt x="117" y="2669"/>
                  </a:lnTo>
                  <a:lnTo>
                    <a:pt x="174" y="2427"/>
                  </a:lnTo>
                  <a:lnTo>
                    <a:pt x="243" y="2195"/>
                  </a:lnTo>
                  <a:lnTo>
                    <a:pt x="324" y="1973"/>
                  </a:lnTo>
                  <a:lnTo>
                    <a:pt x="416" y="1765"/>
                  </a:lnTo>
                  <a:lnTo>
                    <a:pt x="466" y="1665"/>
                  </a:lnTo>
                  <a:lnTo>
                    <a:pt x="518" y="1567"/>
                  </a:lnTo>
                  <a:lnTo>
                    <a:pt x="630" y="1380"/>
                  </a:lnTo>
                  <a:lnTo>
                    <a:pt x="750" y="1200"/>
                  </a:lnTo>
                  <a:lnTo>
                    <a:pt x="879" y="1030"/>
                  </a:lnTo>
                  <a:lnTo>
                    <a:pt x="1017" y="868"/>
                  </a:lnTo>
                  <a:lnTo>
                    <a:pt x="1164" y="716"/>
                  </a:lnTo>
                  <a:lnTo>
                    <a:pt x="1321" y="573"/>
                  </a:lnTo>
                  <a:lnTo>
                    <a:pt x="1485" y="442"/>
                  </a:lnTo>
                  <a:lnTo>
                    <a:pt x="1570" y="380"/>
                  </a:lnTo>
                  <a:lnTo>
                    <a:pt x="1659" y="320"/>
                  </a:lnTo>
                  <a:lnTo>
                    <a:pt x="1851" y="207"/>
                  </a:lnTo>
                  <a:lnTo>
                    <a:pt x="2006" y="135"/>
                  </a:lnTo>
                  <a:lnTo>
                    <a:pt x="2114" y="93"/>
                  </a:lnTo>
                  <a:lnTo>
                    <a:pt x="2226" y="59"/>
                  </a:lnTo>
                  <a:lnTo>
                    <a:pt x="2343" y="31"/>
                  </a:lnTo>
                  <a:lnTo>
                    <a:pt x="2402" y="21"/>
                  </a:lnTo>
                  <a:lnTo>
                    <a:pt x="2471" y="11"/>
                  </a:lnTo>
                  <a:lnTo>
                    <a:pt x="2608" y="0"/>
                  </a:lnTo>
                  <a:lnTo>
                    <a:pt x="2741" y="1"/>
                  </a:lnTo>
                  <a:lnTo>
                    <a:pt x="2872" y="11"/>
                  </a:lnTo>
                  <a:lnTo>
                    <a:pt x="3000" y="31"/>
                  </a:lnTo>
                  <a:lnTo>
                    <a:pt x="3123" y="60"/>
                  </a:lnTo>
                  <a:lnTo>
                    <a:pt x="3241" y="98"/>
                  </a:lnTo>
                  <a:lnTo>
                    <a:pt x="3353" y="141"/>
                  </a:lnTo>
                  <a:lnTo>
                    <a:pt x="3406" y="164"/>
                  </a:lnTo>
                  <a:lnTo>
                    <a:pt x="3501" y="210"/>
                  </a:lnTo>
                  <a:lnTo>
                    <a:pt x="3681" y="320"/>
                  </a:lnTo>
                  <a:lnTo>
                    <a:pt x="3806" y="416"/>
                  </a:lnTo>
                  <a:lnTo>
                    <a:pt x="3885" y="487"/>
                  </a:lnTo>
                  <a:lnTo>
                    <a:pt x="3960" y="563"/>
                  </a:lnTo>
                  <a:lnTo>
                    <a:pt x="4029" y="645"/>
                  </a:lnTo>
                  <a:lnTo>
                    <a:pt x="4094" y="733"/>
                  </a:lnTo>
                  <a:lnTo>
                    <a:pt x="4153" y="827"/>
                  </a:lnTo>
                  <a:lnTo>
                    <a:pt x="4206" y="926"/>
                  </a:lnTo>
                  <a:lnTo>
                    <a:pt x="4252" y="1033"/>
                  </a:lnTo>
                  <a:lnTo>
                    <a:pt x="4293" y="1144"/>
                  </a:lnTo>
                  <a:lnTo>
                    <a:pt x="4326" y="1262"/>
                  </a:lnTo>
                  <a:lnTo>
                    <a:pt x="4350" y="1387"/>
                  </a:lnTo>
                  <a:lnTo>
                    <a:pt x="4369" y="1517"/>
                  </a:lnTo>
                  <a:lnTo>
                    <a:pt x="4375" y="1586"/>
                  </a:lnTo>
                  <a:lnTo>
                    <a:pt x="4378" y="1658"/>
                  </a:lnTo>
                  <a:lnTo>
                    <a:pt x="4378" y="1796"/>
                  </a:lnTo>
                  <a:lnTo>
                    <a:pt x="4367" y="1927"/>
                  </a:lnTo>
                  <a:lnTo>
                    <a:pt x="4347" y="2053"/>
                  </a:lnTo>
                  <a:lnTo>
                    <a:pt x="4320" y="2171"/>
                  </a:lnTo>
                  <a:lnTo>
                    <a:pt x="4283" y="2283"/>
                  </a:lnTo>
                  <a:lnTo>
                    <a:pt x="4238" y="2390"/>
                  </a:lnTo>
                  <a:lnTo>
                    <a:pt x="4188" y="2489"/>
                  </a:lnTo>
                  <a:lnTo>
                    <a:pt x="4130" y="2584"/>
                  </a:lnTo>
                  <a:lnTo>
                    <a:pt x="4065" y="2674"/>
                  </a:lnTo>
                  <a:lnTo>
                    <a:pt x="3962" y="2798"/>
                  </a:lnTo>
                  <a:lnTo>
                    <a:pt x="3806" y="2944"/>
                  </a:lnTo>
                  <a:lnTo>
                    <a:pt x="3638" y="3073"/>
                  </a:lnTo>
                  <a:lnTo>
                    <a:pt x="3550" y="3129"/>
                  </a:lnTo>
                  <a:lnTo>
                    <a:pt x="3457" y="3185"/>
                  </a:lnTo>
                  <a:lnTo>
                    <a:pt x="3262" y="3287"/>
                  </a:lnTo>
                  <a:lnTo>
                    <a:pt x="2956" y="3427"/>
                  </a:lnTo>
                  <a:lnTo>
                    <a:pt x="2645" y="3565"/>
                  </a:lnTo>
                  <a:lnTo>
                    <a:pt x="2445" y="3663"/>
                  </a:lnTo>
                  <a:lnTo>
                    <a:pt x="2255" y="3773"/>
                  </a:lnTo>
                  <a:lnTo>
                    <a:pt x="2123" y="3866"/>
                  </a:lnTo>
                  <a:lnTo>
                    <a:pt x="2041" y="3933"/>
                  </a:lnTo>
                  <a:lnTo>
                    <a:pt x="2000" y="3969"/>
                  </a:lnTo>
                  <a:lnTo>
                    <a:pt x="1961" y="4006"/>
                  </a:lnTo>
                  <a:lnTo>
                    <a:pt x="1888" y="4085"/>
                  </a:lnTo>
                  <a:lnTo>
                    <a:pt x="1819" y="4172"/>
                  </a:lnTo>
                  <a:lnTo>
                    <a:pt x="1754" y="4264"/>
                  </a:lnTo>
                  <a:lnTo>
                    <a:pt x="1695" y="4361"/>
                  </a:lnTo>
                  <a:lnTo>
                    <a:pt x="1642" y="4463"/>
                  </a:lnTo>
                  <a:lnTo>
                    <a:pt x="1572" y="4624"/>
                  </a:lnTo>
                  <a:lnTo>
                    <a:pt x="1497" y="4855"/>
                  </a:lnTo>
                  <a:lnTo>
                    <a:pt x="1445" y="5098"/>
                  </a:lnTo>
                  <a:lnTo>
                    <a:pt x="1416" y="5353"/>
                  </a:lnTo>
                  <a:lnTo>
                    <a:pt x="1412" y="5615"/>
                  </a:lnTo>
                  <a:lnTo>
                    <a:pt x="1420" y="5749"/>
                  </a:lnTo>
                  <a:lnTo>
                    <a:pt x="1432" y="5882"/>
                  </a:lnTo>
                  <a:lnTo>
                    <a:pt x="1474" y="6136"/>
                  </a:lnTo>
                  <a:lnTo>
                    <a:pt x="1533" y="6373"/>
                  </a:lnTo>
                  <a:lnTo>
                    <a:pt x="1606" y="6598"/>
                  </a:lnTo>
                  <a:lnTo>
                    <a:pt x="1692" y="6811"/>
                  </a:lnTo>
                  <a:lnTo>
                    <a:pt x="1789" y="7014"/>
                  </a:lnTo>
                  <a:lnTo>
                    <a:pt x="1947" y="7310"/>
                  </a:lnTo>
                  <a:lnTo>
                    <a:pt x="2058" y="7500"/>
                  </a:lnTo>
                  <a:lnTo>
                    <a:pt x="1956" y="7434"/>
                  </a:lnTo>
                  <a:lnTo>
                    <a:pt x="1757" y="7291"/>
                  </a:lnTo>
                  <a:lnTo>
                    <a:pt x="1567" y="7141"/>
                  </a:lnTo>
                  <a:lnTo>
                    <a:pt x="1386" y="6981"/>
                  </a:lnTo>
                  <a:lnTo>
                    <a:pt x="1215" y="6813"/>
                  </a:lnTo>
                  <a:lnTo>
                    <a:pt x="1052" y="6635"/>
                  </a:lnTo>
                  <a:lnTo>
                    <a:pt x="900" y="6447"/>
                  </a:lnTo>
                  <a:lnTo>
                    <a:pt x="757" y="6249"/>
                  </a:lnTo>
                  <a:lnTo>
                    <a:pt x="626" y="6040"/>
                  </a:lnTo>
                  <a:lnTo>
                    <a:pt x="505" y="5820"/>
                  </a:lnTo>
                  <a:lnTo>
                    <a:pt x="394" y="5590"/>
                  </a:lnTo>
                  <a:lnTo>
                    <a:pt x="297" y="5349"/>
                  </a:lnTo>
                  <a:lnTo>
                    <a:pt x="209" y="5095"/>
                  </a:lnTo>
                  <a:lnTo>
                    <a:pt x="134" y="4830"/>
                  </a:lnTo>
                  <a:lnTo>
                    <a:pt x="71" y="4552"/>
                  </a:lnTo>
                  <a:lnTo>
                    <a:pt x="20" y="4263"/>
                  </a:lnTo>
                  <a:lnTo>
                    <a:pt x="0" y="4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8">
              <a:extLst>
                <a:ext uri="{FF2B5EF4-FFF2-40B4-BE49-F238E27FC236}">
                  <a16:creationId xmlns:a16="http://schemas.microsoft.com/office/drawing/2014/main" id="{A9713CC6-E70F-4D93-96C2-AEE21C01048D}"/>
                </a:ext>
              </a:extLst>
            </p:cNvPr>
            <p:cNvSpPr>
              <a:spLocks/>
            </p:cNvSpPr>
            <p:nvPr/>
          </p:nvSpPr>
          <p:spPr bwMode="auto">
            <a:xfrm>
              <a:off x="4776788" y="3578225"/>
              <a:ext cx="3694113" cy="2279650"/>
            </a:xfrm>
            <a:custGeom>
              <a:avLst/>
              <a:gdLst>
                <a:gd name="T0" fmla="*/ 2382 w 6980"/>
                <a:gd name="T1" fmla="*/ 4308 h 4308"/>
                <a:gd name="T2" fmla="*/ 2261 w 6980"/>
                <a:gd name="T3" fmla="*/ 4292 h 4308"/>
                <a:gd name="T4" fmla="*/ 1822 w 6980"/>
                <a:gd name="T5" fmla="*/ 4226 h 4308"/>
                <a:gd name="T6" fmla="*/ 1435 w 6980"/>
                <a:gd name="T7" fmla="*/ 4115 h 4308"/>
                <a:gd name="T8" fmla="*/ 1088 w 6980"/>
                <a:gd name="T9" fmla="*/ 3964 h 4308"/>
                <a:gd name="T10" fmla="*/ 847 w 6980"/>
                <a:gd name="T11" fmla="*/ 3827 h 4308"/>
                <a:gd name="T12" fmla="*/ 618 w 6980"/>
                <a:gd name="T13" fmla="*/ 3667 h 4308"/>
                <a:gd name="T14" fmla="*/ 359 w 6980"/>
                <a:gd name="T15" fmla="*/ 3421 h 4308"/>
                <a:gd name="T16" fmla="*/ 164 w 6980"/>
                <a:gd name="T17" fmla="*/ 3118 h 4308"/>
                <a:gd name="T18" fmla="*/ 41 w 6980"/>
                <a:gd name="T19" fmla="*/ 2743 h 4308"/>
                <a:gd name="T20" fmla="*/ 15 w 6980"/>
                <a:gd name="T21" fmla="*/ 2573 h 4308"/>
                <a:gd name="T22" fmla="*/ 0 w 6980"/>
                <a:gd name="T23" fmla="*/ 2336 h 4308"/>
                <a:gd name="T24" fmla="*/ 23 w 6980"/>
                <a:gd name="T25" fmla="*/ 2062 h 4308"/>
                <a:gd name="T26" fmla="*/ 139 w 6980"/>
                <a:gd name="T27" fmla="*/ 1674 h 4308"/>
                <a:gd name="T28" fmla="*/ 328 w 6980"/>
                <a:gd name="T29" fmla="*/ 1350 h 4308"/>
                <a:gd name="T30" fmla="*/ 503 w 6980"/>
                <a:gd name="T31" fmla="*/ 1149 h 4308"/>
                <a:gd name="T32" fmla="*/ 700 w 6980"/>
                <a:gd name="T33" fmla="*/ 983 h 4308"/>
                <a:gd name="T34" fmla="*/ 1036 w 6980"/>
                <a:gd name="T35" fmla="*/ 801 h 4308"/>
                <a:gd name="T36" fmla="*/ 1385 w 6980"/>
                <a:gd name="T37" fmla="*/ 705 h 4308"/>
                <a:gd name="T38" fmla="*/ 1602 w 6980"/>
                <a:gd name="T39" fmla="*/ 685 h 4308"/>
                <a:gd name="T40" fmla="*/ 1831 w 6980"/>
                <a:gd name="T41" fmla="*/ 695 h 4308"/>
                <a:gd name="T42" fmla="*/ 2009 w 6980"/>
                <a:gd name="T43" fmla="*/ 725 h 4308"/>
                <a:gd name="T44" fmla="*/ 2298 w 6980"/>
                <a:gd name="T45" fmla="*/ 819 h 4308"/>
                <a:gd name="T46" fmla="*/ 2615 w 6980"/>
                <a:gd name="T47" fmla="*/ 1000 h 4308"/>
                <a:gd name="T48" fmla="*/ 3035 w 6980"/>
                <a:gd name="T49" fmla="*/ 1323 h 4308"/>
                <a:gd name="T50" fmla="*/ 3264 w 6980"/>
                <a:gd name="T51" fmla="*/ 1478 h 4308"/>
                <a:gd name="T52" fmla="*/ 3500 w 6980"/>
                <a:gd name="T53" fmla="*/ 1614 h 4308"/>
                <a:gd name="T54" fmla="*/ 3858 w 6980"/>
                <a:gd name="T55" fmla="*/ 1774 h 4308"/>
                <a:gd name="T56" fmla="*/ 4266 w 6980"/>
                <a:gd name="T57" fmla="*/ 1880 h 4308"/>
                <a:gd name="T58" fmla="*/ 4542 w 6980"/>
                <a:gd name="T59" fmla="*/ 1902 h 4308"/>
                <a:gd name="T60" fmla="*/ 4774 w 6980"/>
                <a:gd name="T61" fmla="*/ 1889 h 4308"/>
                <a:gd name="T62" fmla="*/ 4939 w 6980"/>
                <a:gd name="T63" fmla="*/ 1863 h 4308"/>
                <a:gd name="T64" fmla="*/ 5320 w 6980"/>
                <a:gd name="T65" fmla="*/ 1746 h 4308"/>
                <a:gd name="T66" fmla="*/ 5651 w 6980"/>
                <a:gd name="T67" fmla="*/ 1574 h 4308"/>
                <a:gd name="T68" fmla="*/ 5943 w 6980"/>
                <a:gd name="T69" fmla="*/ 1362 h 4308"/>
                <a:gd name="T70" fmla="*/ 6146 w 6980"/>
                <a:gd name="T71" fmla="*/ 1185 h 4308"/>
                <a:gd name="T72" fmla="*/ 6335 w 6980"/>
                <a:gd name="T73" fmla="*/ 992 h 4308"/>
                <a:gd name="T74" fmla="*/ 6558 w 6980"/>
                <a:gd name="T75" fmla="*/ 706 h 4308"/>
                <a:gd name="T76" fmla="*/ 6892 w 6980"/>
                <a:gd name="T77" fmla="*/ 162 h 4308"/>
                <a:gd name="T78" fmla="*/ 6980 w 6980"/>
                <a:gd name="T79" fmla="*/ 130 h 4308"/>
                <a:gd name="T80" fmla="*/ 6939 w 6980"/>
                <a:gd name="T81" fmla="*/ 613 h 4308"/>
                <a:gd name="T82" fmla="*/ 6838 w 6980"/>
                <a:gd name="T83" fmla="*/ 1051 h 4308"/>
                <a:gd name="T84" fmla="*/ 6695 w 6980"/>
                <a:gd name="T85" fmla="*/ 1450 h 4308"/>
                <a:gd name="T86" fmla="*/ 6569 w 6980"/>
                <a:gd name="T87" fmla="*/ 1731 h 4308"/>
                <a:gd name="T88" fmla="*/ 6431 w 6980"/>
                <a:gd name="T89" fmla="*/ 1997 h 4308"/>
                <a:gd name="T90" fmla="*/ 6228 w 6980"/>
                <a:gd name="T91" fmla="*/ 2330 h 4308"/>
                <a:gd name="T92" fmla="*/ 6002 w 6980"/>
                <a:gd name="T93" fmla="*/ 2635 h 4308"/>
                <a:gd name="T94" fmla="*/ 5753 w 6980"/>
                <a:gd name="T95" fmla="*/ 2919 h 4308"/>
                <a:gd name="T96" fmla="*/ 5620 w 6980"/>
                <a:gd name="T97" fmla="*/ 3052 h 4308"/>
                <a:gd name="T98" fmla="*/ 5338 w 6980"/>
                <a:gd name="T99" fmla="*/ 3302 h 4308"/>
                <a:gd name="T100" fmla="*/ 5030 w 6980"/>
                <a:gd name="T101" fmla="*/ 3530 h 4308"/>
                <a:gd name="T102" fmla="*/ 4696 w 6980"/>
                <a:gd name="T103" fmla="*/ 3735 h 4308"/>
                <a:gd name="T104" fmla="*/ 4335 w 6980"/>
                <a:gd name="T105" fmla="*/ 3912 h 4308"/>
                <a:gd name="T106" fmla="*/ 3948 w 6980"/>
                <a:gd name="T107" fmla="*/ 4060 h 4308"/>
                <a:gd name="T108" fmla="*/ 3532 w 6980"/>
                <a:gd name="T109" fmla="*/ 4180 h 4308"/>
                <a:gd name="T110" fmla="*/ 3086 w 6980"/>
                <a:gd name="T111" fmla="*/ 4266 h 4308"/>
                <a:gd name="T112" fmla="*/ 2733 w 6980"/>
                <a:gd name="T113" fmla="*/ 4308 h 4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80" h="4308">
                  <a:moveTo>
                    <a:pt x="2733" y="4308"/>
                  </a:moveTo>
                  <a:lnTo>
                    <a:pt x="2382" y="4308"/>
                  </a:lnTo>
                  <a:lnTo>
                    <a:pt x="2382" y="4301"/>
                  </a:lnTo>
                  <a:lnTo>
                    <a:pt x="2261" y="4292"/>
                  </a:lnTo>
                  <a:lnTo>
                    <a:pt x="2035" y="4265"/>
                  </a:lnTo>
                  <a:lnTo>
                    <a:pt x="1822" y="4226"/>
                  </a:lnTo>
                  <a:lnTo>
                    <a:pt x="1624" y="4175"/>
                  </a:lnTo>
                  <a:lnTo>
                    <a:pt x="1435" y="4115"/>
                  </a:lnTo>
                  <a:lnTo>
                    <a:pt x="1257" y="4044"/>
                  </a:lnTo>
                  <a:lnTo>
                    <a:pt x="1088" y="3964"/>
                  </a:lnTo>
                  <a:lnTo>
                    <a:pt x="926" y="3874"/>
                  </a:lnTo>
                  <a:lnTo>
                    <a:pt x="847" y="3827"/>
                  </a:lnTo>
                  <a:lnTo>
                    <a:pt x="767" y="3775"/>
                  </a:lnTo>
                  <a:lnTo>
                    <a:pt x="618" y="3667"/>
                  </a:lnTo>
                  <a:lnTo>
                    <a:pt x="481" y="3550"/>
                  </a:lnTo>
                  <a:lnTo>
                    <a:pt x="359" y="3421"/>
                  </a:lnTo>
                  <a:lnTo>
                    <a:pt x="254" y="3276"/>
                  </a:lnTo>
                  <a:lnTo>
                    <a:pt x="164" y="3118"/>
                  </a:lnTo>
                  <a:lnTo>
                    <a:pt x="92" y="2941"/>
                  </a:lnTo>
                  <a:lnTo>
                    <a:pt x="41" y="2743"/>
                  </a:lnTo>
                  <a:lnTo>
                    <a:pt x="22" y="2635"/>
                  </a:lnTo>
                  <a:lnTo>
                    <a:pt x="15" y="2573"/>
                  </a:lnTo>
                  <a:lnTo>
                    <a:pt x="3" y="2452"/>
                  </a:lnTo>
                  <a:lnTo>
                    <a:pt x="0" y="2336"/>
                  </a:lnTo>
                  <a:lnTo>
                    <a:pt x="6" y="2223"/>
                  </a:lnTo>
                  <a:lnTo>
                    <a:pt x="23" y="2062"/>
                  </a:lnTo>
                  <a:lnTo>
                    <a:pt x="71" y="1860"/>
                  </a:lnTo>
                  <a:lnTo>
                    <a:pt x="139" y="1674"/>
                  </a:lnTo>
                  <a:lnTo>
                    <a:pt x="226" y="1504"/>
                  </a:lnTo>
                  <a:lnTo>
                    <a:pt x="328" y="1350"/>
                  </a:lnTo>
                  <a:lnTo>
                    <a:pt x="442" y="1212"/>
                  </a:lnTo>
                  <a:lnTo>
                    <a:pt x="503" y="1149"/>
                  </a:lnTo>
                  <a:lnTo>
                    <a:pt x="563" y="1091"/>
                  </a:lnTo>
                  <a:lnTo>
                    <a:pt x="700" y="983"/>
                  </a:lnTo>
                  <a:lnTo>
                    <a:pt x="859" y="885"/>
                  </a:lnTo>
                  <a:lnTo>
                    <a:pt x="1036" y="801"/>
                  </a:lnTo>
                  <a:lnTo>
                    <a:pt x="1229" y="737"/>
                  </a:lnTo>
                  <a:lnTo>
                    <a:pt x="1385" y="705"/>
                  </a:lnTo>
                  <a:lnTo>
                    <a:pt x="1493" y="690"/>
                  </a:lnTo>
                  <a:lnTo>
                    <a:pt x="1602" y="685"/>
                  </a:lnTo>
                  <a:lnTo>
                    <a:pt x="1716" y="686"/>
                  </a:lnTo>
                  <a:lnTo>
                    <a:pt x="1831" y="695"/>
                  </a:lnTo>
                  <a:lnTo>
                    <a:pt x="1949" y="712"/>
                  </a:lnTo>
                  <a:lnTo>
                    <a:pt x="2009" y="725"/>
                  </a:lnTo>
                  <a:lnTo>
                    <a:pt x="2113" y="751"/>
                  </a:lnTo>
                  <a:lnTo>
                    <a:pt x="2298" y="819"/>
                  </a:lnTo>
                  <a:lnTo>
                    <a:pt x="2464" y="904"/>
                  </a:lnTo>
                  <a:lnTo>
                    <a:pt x="2615" y="1000"/>
                  </a:lnTo>
                  <a:lnTo>
                    <a:pt x="2825" y="1159"/>
                  </a:lnTo>
                  <a:lnTo>
                    <a:pt x="3035" y="1323"/>
                  </a:lnTo>
                  <a:lnTo>
                    <a:pt x="3183" y="1430"/>
                  </a:lnTo>
                  <a:lnTo>
                    <a:pt x="3264" y="1478"/>
                  </a:lnTo>
                  <a:lnTo>
                    <a:pt x="3339" y="1525"/>
                  </a:lnTo>
                  <a:lnTo>
                    <a:pt x="3500" y="1614"/>
                  </a:lnTo>
                  <a:lnTo>
                    <a:pt x="3673" y="1699"/>
                  </a:lnTo>
                  <a:lnTo>
                    <a:pt x="3858" y="1774"/>
                  </a:lnTo>
                  <a:lnTo>
                    <a:pt x="4057" y="1836"/>
                  </a:lnTo>
                  <a:lnTo>
                    <a:pt x="4266" y="1880"/>
                  </a:lnTo>
                  <a:lnTo>
                    <a:pt x="4430" y="1898"/>
                  </a:lnTo>
                  <a:lnTo>
                    <a:pt x="4542" y="1902"/>
                  </a:lnTo>
                  <a:lnTo>
                    <a:pt x="4657" y="1901"/>
                  </a:lnTo>
                  <a:lnTo>
                    <a:pt x="4774" y="1889"/>
                  </a:lnTo>
                  <a:lnTo>
                    <a:pt x="4834" y="1880"/>
                  </a:lnTo>
                  <a:lnTo>
                    <a:pt x="4939" y="1863"/>
                  </a:lnTo>
                  <a:lnTo>
                    <a:pt x="5136" y="1813"/>
                  </a:lnTo>
                  <a:lnTo>
                    <a:pt x="5320" y="1746"/>
                  </a:lnTo>
                  <a:lnTo>
                    <a:pt x="5492" y="1666"/>
                  </a:lnTo>
                  <a:lnTo>
                    <a:pt x="5651" y="1574"/>
                  </a:lnTo>
                  <a:lnTo>
                    <a:pt x="5801" y="1471"/>
                  </a:lnTo>
                  <a:lnTo>
                    <a:pt x="5943" y="1362"/>
                  </a:lnTo>
                  <a:lnTo>
                    <a:pt x="6080" y="1245"/>
                  </a:lnTo>
                  <a:lnTo>
                    <a:pt x="6146" y="1185"/>
                  </a:lnTo>
                  <a:lnTo>
                    <a:pt x="6211" y="1123"/>
                  </a:lnTo>
                  <a:lnTo>
                    <a:pt x="6335" y="992"/>
                  </a:lnTo>
                  <a:lnTo>
                    <a:pt x="6450" y="852"/>
                  </a:lnTo>
                  <a:lnTo>
                    <a:pt x="6558" y="706"/>
                  </a:lnTo>
                  <a:lnTo>
                    <a:pt x="6709" y="479"/>
                  </a:lnTo>
                  <a:lnTo>
                    <a:pt x="6892" y="162"/>
                  </a:lnTo>
                  <a:lnTo>
                    <a:pt x="6978" y="0"/>
                  </a:lnTo>
                  <a:lnTo>
                    <a:pt x="6980" y="130"/>
                  </a:lnTo>
                  <a:lnTo>
                    <a:pt x="6968" y="378"/>
                  </a:lnTo>
                  <a:lnTo>
                    <a:pt x="6939" y="613"/>
                  </a:lnTo>
                  <a:lnTo>
                    <a:pt x="6896" y="836"/>
                  </a:lnTo>
                  <a:lnTo>
                    <a:pt x="6838" y="1051"/>
                  </a:lnTo>
                  <a:lnTo>
                    <a:pt x="6771" y="1254"/>
                  </a:lnTo>
                  <a:lnTo>
                    <a:pt x="6695" y="1450"/>
                  </a:lnTo>
                  <a:lnTo>
                    <a:pt x="6613" y="1638"/>
                  </a:lnTo>
                  <a:lnTo>
                    <a:pt x="6569" y="1731"/>
                  </a:lnTo>
                  <a:lnTo>
                    <a:pt x="6525" y="1821"/>
                  </a:lnTo>
                  <a:lnTo>
                    <a:pt x="6431" y="1997"/>
                  </a:lnTo>
                  <a:lnTo>
                    <a:pt x="6332" y="2167"/>
                  </a:lnTo>
                  <a:lnTo>
                    <a:pt x="6228" y="2330"/>
                  </a:lnTo>
                  <a:lnTo>
                    <a:pt x="6118" y="2486"/>
                  </a:lnTo>
                  <a:lnTo>
                    <a:pt x="6002" y="2635"/>
                  </a:lnTo>
                  <a:lnTo>
                    <a:pt x="5880" y="2779"/>
                  </a:lnTo>
                  <a:lnTo>
                    <a:pt x="5753" y="2919"/>
                  </a:lnTo>
                  <a:lnTo>
                    <a:pt x="5687" y="2987"/>
                  </a:lnTo>
                  <a:lnTo>
                    <a:pt x="5620" y="3052"/>
                  </a:lnTo>
                  <a:lnTo>
                    <a:pt x="5482" y="3180"/>
                  </a:lnTo>
                  <a:lnTo>
                    <a:pt x="5338" y="3302"/>
                  </a:lnTo>
                  <a:lnTo>
                    <a:pt x="5187" y="3419"/>
                  </a:lnTo>
                  <a:lnTo>
                    <a:pt x="5030" y="3530"/>
                  </a:lnTo>
                  <a:lnTo>
                    <a:pt x="4866" y="3635"/>
                  </a:lnTo>
                  <a:lnTo>
                    <a:pt x="4696" y="3735"/>
                  </a:lnTo>
                  <a:lnTo>
                    <a:pt x="4519" y="3827"/>
                  </a:lnTo>
                  <a:lnTo>
                    <a:pt x="4335" y="3912"/>
                  </a:lnTo>
                  <a:lnTo>
                    <a:pt x="4145" y="3990"/>
                  </a:lnTo>
                  <a:lnTo>
                    <a:pt x="3948" y="4060"/>
                  </a:lnTo>
                  <a:lnTo>
                    <a:pt x="3743" y="4124"/>
                  </a:lnTo>
                  <a:lnTo>
                    <a:pt x="3532" y="4180"/>
                  </a:lnTo>
                  <a:lnTo>
                    <a:pt x="3313" y="4227"/>
                  </a:lnTo>
                  <a:lnTo>
                    <a:pt x="3086" y="4266"/>
                  </a:lnTo>
                  <a:lnTo>
                    <a:pt x="2852" y="4296"/>
                  </a:lnTo>
                  <a:lnTo>
                    <a:pt x="2733" y="43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7" name="TextBox 16">
            <a:extLst>
              <a:ext uri="{FF2B5EF4-FFF2-40B4-BE49-F238E27FC236}">
                <a16:creationId xmlns:a16="http://schemas.microsoft.com/office/drawing/2014/main" id="{F9C5ABA0-D583-4D16-9F09-3676BA7F3BDE}"/>
              </a:ext>
            </a:extLst>
          </p:cNvPr>
          <p:cNvSpPr txBox="1"/>
          <p:nvPr/>
        </p:nvSpPr>
        <p:spPr>
          <a:xfrm>
            <a:off x="8338742" y="6113567"/>
            <a:ext cx="3522461" cy="338554"/>
          </a:xfrm>
          <a:prstGeom prst="rect">
            <a:avLst/>
          </a:prstGeom>
          <a:noFill/>
        </p:spPr>
        <p:txBody>
          <a:bodyPr wrap="square" rtlCol="0">
            <a:spAutoFit/>
          </a:bodyPr>
          <a:lstStyle/>
          <a:p>
            <a:r>
              <a:rPr lang="en-US" sz="1600" dirty="0">
                <a:solidFill>
                  <a:schemeClr val="bg1"/>
                </a:solidFill>
              </a:rPr>
              <a:t>U.S. Department of Transportation</a:t>
            </a:r>
          </a:p>
        </p:txBody>
      </p:sp>
    </p:spTree>
    <p:extLst>
      <p:ext uri="{BB962C8B-B14F-4D97-AF65-F5344CB8AC3E}">
        <p14:creationId xmlns:p14="http://schemas.microsoft.com/office/powerpoint/2010/main" val="13390615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7422666-AF39-4CA4-A410-B5EBCF9D6238}"/>
              </a:ext>
            </a:extLst>
          </p:cNvPr>
          <p:cNvSpPr>
            <a:spLocks noGrp="1"/>
          </p:cNvSpPr>
          <p:nvPr>
            <p:ph type="title"/>
          </p:nvPr>
        </p:nvSpPr>
        <p:spPr/>
        <p:txBody>
          <a:bodyPr>
            <a:normAutofit fontScale="90000"/>
          </a:bodyPr>
          <a:lstStyle/>
          <a:p>
            <a:r>
              <a:rPr lang="en-US" dirty="0"/>
              <a:t>People with disabilities (18–64) compensate for travel issues in various ways, but often just travel less.</a:t>
            </a:r>
          </a:p>
        </p:txBody>
      </p:sp>
      <p:pic>
        <p:nvPicPr>
          <p:cNvPr id="5" name="Content Placeholder 4">
            <a:extLst>
              <a:ext uri="{FF2B5EF4-FFF2-40B4-BE49-F238E27FC236}">
                <a16:creationId xmlns:a16="http://schemas.microsoft.com/office/drawing/2014/main" id="{57C85D58-3CAC-4C4D-A785-A3A88CBDAF68}"/>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9657" y="1825625"/>
            <a:ext cx="10512686" cy="4351337"/>
          </a:xfrm>
        </p:spPr>
      </p:pic>
    </p:spTree>
    <p:extLst>
      <p:ext uri="{BB962C8B-B14F-4D97-AF65-F5344CB8AC3E}">
        <p14:creationId xmlns:p14="http://schemas.microsoft.com/office/powerpoint/2010/main" val="13469872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6745F-F812-4F82-AC8E-699FCD0E5DFE}"/>
              </a:ext>
            </a:extLst>
          </p:cNvPr>
          <p:cNvSpPr>
            <a:spLocks noGrp="1"/>
          </p:cNvSpPr>
          <p:nvPr>
            <p:ph type="title"/>
          </p:nvPr>
        </p:nvSpPr>
        <p:spPr/>
        <p:txBody>
          <a:bodyPr>
            <a:normAutofit/>
          </a:bodyPr>
          <a:lstStyle/>
          <a:p>
            <a:r>
              <a:rPr lang="en-US" dirty="0"/>
              <a:t>2. People with disabilities who live in rural areas have additional differences in travel behavior.</a:t>
            </a:r>
          </a:p>
        </p:txBody>
      </p:sp>
    </p:spTree>
    <p:extLst>
      <p:ext uri="{BB962C8B-B14F-4D97-AF65-F5344CB8AC3E}">
        <p14:creationId xmlns:p14="http://schemas.microsoft.com/office/powerpoint/2010/main" val="38434205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66217-477C-48F3-B8DA-647191B34632}"/>
              </a:ext>
            </a:extLst>
          </p:cNvPr>
          <p:cNvSpPr>
            <a:spLocks noGrp="1"/>
          </p:cNvSpPr>
          <p:nvPr>
            <p:ph type="title"/>
          </p:nvPr>
        </p:nvSpPr>
        <p:spPr/>
        <p:txBody>
          <a:bodyPr>
            <a:normAutofit fontScale="90000"/>
          </a:bodyPr>
          <a:lstStyle/>
          <a:p>
            <a:r>
              <a:rPr lang="en-US" dirty="0"/>
              <a:t>People with disabilities (18–64) take shorter-distance trips, but the travel times are not shorter.</a:t>
            </a:r>
          </a:p>
        </p:txBody>
      </p:sp>
      <p:pic>
        <p:nvPicPr>
          <p:cNvPr id="11" name="Content Placeholder 10">
            <a:extLst>
              <a:ext uri="{FF2B5EF4-FFF2-40B4-BE49-F238E27FC236}">
                <a16:creationId xmlns:a16="http://schemas.microsoft.com/office/drawing/2014/main" id="{E6DE2BD6-2D74-4D4E-BAC3-B86F8ABE1E6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9658" y="1825625"/>
            <a:ext cx="10512683" cy="4351337"/>
          </a:xfrm>
        </p:spPr>
      </p:pic>
    </p:spTree>
    <p:extLst>
      <p:ext uri="{BB962C8B-B14F-4D97-AF65-F5344CB8AC3E}">
        <p14:creationId xmlns:p14="http://schemas.microsoft.com/office/powerpoint/2010/main" val="20817540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6745F-F812-4F82-AC8E-699FCD0E5DFE}"/>
              </a:ext>
            </a:extLst>
          </p:cNvPr>
          <p:cNvSpPr>
            <a:spLocks noGrp="1"/>
          </p:cNvSpPr>
          <p:nvPr>
            <p:ph type="title"/>
          </p:nvPr>
        </p:nvSpPr>
        <p:spPr/>
        <p:txBody>
          <a:bodyPr/>
          <a:lstStyle/>
          <a:p>
            <a:r>
              <a:rPr lang="en-US" dirty="0"/>
              <a:t>3. Technology may help people with disability-related transportation issues, but people with disabilities use certain technologies less often.</a:t>
            </a:r>
          </a:p>
        </p:txBody>
      </p:sp>
    </p:spTree>
    <p:extLst>
      <p:ext uri="{BB962C8B-B14F-4D97-AF65-F5344CB8AC3E}">
        <p14:creationId xmlns:p14="http://schemas.microsoft.com/office/powerpoint/2010/main" val="27887120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6E6EF1-7471-44F5-9C63-E868591CEFA0}"/>
              </a:ext>
            </a:extLst>
          </p:cNvPr>
          <p:cNvSpPr>
            <a:spLocks noGrp="1"/>
          </p:cNvSpPr>
          <p:nvPr>
            <p:ph idx="1"/>
          </p:nvPr>
        </p:nvSpPr>
        <p:spPr/>
        <p:txBody>
          <a:bodyPr/>
          <a:lstStyle/>
          <a:p>
            <a:pPr marL="457200" lvl="0" indent="-457200">
              <a:buFont typeface="+mj-lt"/>
              <a:buAutoNum type="arabicPeriod"/>
            </a:pPr>
            <a:r>
              <a:rPr lang="en-US" dirty="0"/>
              <a:t>Technology can offer substitutes for trips—for example, by allowing people to work remotely or shop online.</a:t>
            </a:r>
          </a:p>
          <a:p>
            <a:pPr marL="457200" lvl="0" indent="-457200">
              <a:buFont typeface="+mj-lt"/>
              <a:buAutoNum type="arabicPeriod"/>
            </a:pPr>
            <a:r>
              <a:rPr lang="en-US" dirty="0"/>
              <a:t>Technology can connect people to paratransit and ride-hailing services.</a:t>
            </a:r>
          </a:p>
          <a:p>
            <a:pPr marL="457200" lvl="0" indent="-457200">
              <a:buFont typeface="+mj-lt"/>
              <a:buAutoNum type="arabicPeriod"/>
            </a:pPr>
            <a:r>
              <a:rPr lang="en-US" dirty="0"/>
              <a:t>Autonomous vehicle and other technologies may help people travel who otherwise could not.</a:t>
            </a:r>
          </a:p>
        </p:txBody>
      </p:sp>
      <p:sp>
        <p:nvSpPr>
          <p:cNvPr id="2" name="Title 1">
            <a:extLst>
              <a:ext uri="{FF2B5EF4-FFF2-40B4-BE49-F238E27FC236}">
                <a16:creationId xmlns:a16="http://schemas.microsoft.com/office/drawing/2014/main" id="{17292B40-1090-4B5E-815B-B311E68DC85D}"/>
              </a:ext>
            </a:extLst>
          </p:cNvPr>
          <p:cNvSpPr>
            <a:spLocks noGrp="1"/>
          </p:cNvSpPr>
          <p:nvPr>
            <p:ph type="title"/>
          </p:nvPr>
        </p:nvSpPr>
        <p:spPr/>
        <p:txBody>
          <a:bodyPr>
            <a:normAutofit fontScale="90000"/>
          </a:bodyPr>
          <a:lstStyle/>
          <a:p>
            <a:r>
              <a:rPr lang="en-US"/>
              <a:t>How may technology may help people with disability-related transportation issues?</a:t>
            </a:r>
            <a:endParaRPr lang="en-US" dirty="0"/>
          </a:p>
        </p:txBody>
      </p:sp>
    </p:spTree>
    <p:extLst>
      <p:ext uri="{BB962C8B-B14F-4D97-AF65-F5344CB8AC3E}">
        <p14:creationId xmlns:p14="http://schemas.microsoft.com/office/powerpoint/2010/main" val="13562195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22F7FA59-B196-4BC8-B9C6-DBEF2C3D4C4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9657" y="1825625"/>
            <a:ext cx="10512686" cy="4351338"/>
          </a:xfrm>
        </p:spPr>
      </p:pic>
      <p:sp>
        <p:nvSpPr>
          <p:cNvPr id="2" name="Title 1">
            <a:extLst>
              <a:ext uri="{FF2B5EF4-FFF2-40B4-BE49-F238E27FC236}">
                <a16:creationId xmlns:a16="http://schemas.microsoft.com/office/drawing/2014/main" id="{A34F7B38-7664-47A6-81F3-308A0604AD27}"/>
              </a:ext>
            </a:extLst>
          </p:cNvPr>
          <p:cNvSpPr>
            <a:spLocks noGrp="1"/>
          </p:cNvSpPr>
          <p:nvPr>
            <p:ph type="title"/>
          </p:nvPr>
        </p:nvSpPr>
        <p:spPr/>
        <p:txBody>
          <a:bodyPr>
            <a:normAutofit fontScale="90000"/>
          </a:bodyPr>
          <a:lstStyle/>
          <a:p>
            <a:r>
              <a:rPr lang="en-US" dirty="0"/>
              <a:t>People with disabilities (18–64)  use technology less often and are more likely to live in low-income households.</a:t>
            </a:r>
          </a:p>
        </p:txBody>
      </p:sp>
      <p:sp>
        <p:nvSpPr>
          <p:cNvPr id="3" name="Rectangle 2">
            <a:extLst>
              <a:ext uri="{FF2B5EF4-FFF2-40B4-BE49-F238E27FC236}">
                <a16:creationId xmlns:a16="http://schemas.microsoft.com/office/drawing/2014/main" id="{38137071-A490-4676-878D-228C3ABE9BEC}"/>
              </a:ext>
            </a:extLst>
          </p:cNvPr>
          <p:cNvSpPr/>
          <p:nvPr/>
        </p:nvSpPr>
        <p:spPr>
          <a:xfrm>
            <a:off x="7716642" y="3880624"/>
            <a:ext cx="3490333" cy="23752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209977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22F7FA59-B196-4BC8-B9C6-DBEF2C3D4C4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9657" y="1825625"/>
            <a:ext cx="10512686" cy="4351338"/>
          </a:xfrm>
        </p:spPr>
      </p:pic>
      <p:sp>
        <p:nvSpPr>
          <p:cNvPr id="2" name="Title 1">
            <a:extLst>
              <a:ext uri="{FF2B5EF4-FFF2-40B4-BE49-F238E27FC236}">
                <a16:creationId xmlns:a16="http://schemas.microsoft.com/office/drawing/2014/main" id="{A34F7B38-7664-47A6-81F3-308A0604AD27}"/>
              </a:ext>
            </a:extLst>
          </p:cNvPr>
          <p:cNvSpPr>
            <a:spLocks noGrp="1"/>
          </p:cNvSpPr>
          <p:nvPr>
            <p:ph type="title"/>
          </p:nvPr>
        </p:nvSpPr>
        <p:spPr/>
        <p:txBody>
          <a:bodyPr>
            <a:normAutofit fontScale="90000"/>
          </a:bodyPr>
          <a:lstStyle/>
          <a:p>
            <a:r>
              <a:rPr lang="en-US" dirty="0"/>
              <a:t>People with disabilities (18–64) use technology less often and are more likely to live in low-income households.</a:t>
            </a:r>
          </a:p>
        </p:txBody>
      </p:sp>
    </p:spTree>
    <p:extLst>
      <p:ext uri="{BB962C8B-B14F-4D97-AF65-F5344CB8AC3E}">
        <p14:creationId xmlns:p14="http://schemas.microsoft.com/office/powerpoint/2010/main" val="20787402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6745F-F812-4F82-AC8E-699FCD0E5DFE}"/>
              </a:ext>
            </a:extLst>
          </p:cNvPr>
          <p:cNvSpPr>
            <a:spLocks noGrp="1"/>
          </p:cNvSpPr>
          <p:nvPr>
            <p:ph type="title"/>
          </p:nvPr>
        </p:nvSpPr>
        <p:spPr/>
        <p:txBody>
          <a:bodyPr/>
          <a:lstStyle/>
          <a:p>
            <a:r>
              <a:rPr lang="en-US" dirty="0"/>
              <a:t>4. New research will give additional insights into the travel behavior of people with disabilities.</a:t>
            </a:r>
          </a:p>
        </p:txBody>
      </p:sp>
    </p:spTree>
    <p:extLst>
      <p:ext uri="{BB962C8B-B14F-4D97-AF65-F5344CB8AC3E}">
        <p14:creationId xmlns:p14="http://schemas.microsoft.com/office/powerpoint/2010/main" val="28642020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6E6EF1-7471-44F5-9C63-E868591CEFA0}"/>
              </a:ext>
            </a:extLst>
          </p:cNvPr>
          <p:cNvSpPr>
            <a:spLocks noGrp="1"/>
          </p:cNvSpPr>
          <p:nvPr>
            <p:ph idx="1"/>
          </p:nvPr>
        </p:nvSpPr>
        <p:spPr/>
        <p:txBody>
          <a:bodyPr/>
          <a:lstStyle/>
          <a:p>
            <a:r>
              <a:rPr lang="en-US"/>
              <a:t>Difficulties people have getting the transportation they need</a:t>
            </a:r>
          </a:p>
          <a:p>
            <a:r>
              <a:rPr lang="en-US"/>
              <a:t>Trips that people do not take</a:t>
            </a:r>
          </a:p>
          <a:p>
            <a:r>
              <a:rPr lang="en-US"/>
              <a:t>Vehicles modified with adaptive devices or equipment</a:t>
            </a:r>
          </a:p>
          <a:p>
            <a:r>
              <a:rPr lang="en-US"/>
              <a:t>Circumstances that would lead people to give up driving</a:t>
            </a:r>
            <a:endParaRPr lang="en-US" dirty="0"/>
          </a:p>
        </p:txBody>
      </p:sp>
      <p:sp>
        <p:nvSpPr>
          <p:cNvPr id="2" name="Title 1">
            <a:extLst>
              <a:ext uri="{FF2B5EF4-FFF2-40B4-BE49-F238E27FC236}">
                <a16:creationId xmlns:a16="http://schemas.microsoft.com/office/drawing/2014/main" id="{17292B40-1090-4B5E-815B-B311E68DC85D}"/>
              </a:ext>
            </a:extLst>
          </p:cNvPr>
          <p:cNvSpPr>
            <a:spLocks noGrp="1"/>
          </p:cNvSpPr>
          <p:nvPr>
            <p:ph type="title"/>
          </p:nvPr>
        </p:nvSpPr>
        <p:spPr/>
        <p:txBody>
          <a:bodyPr>
            <a:normAutofit fontScale="90000"/>
          </a:bodyPr>
          <a:lstStyle/>
          <a:p>
            <a:r>
              <a:rPr lang="en-US" dirty="0"/>
              <a:t>New research would allow us to examine important topics not covered elsewhere.</a:t>
            </a:r>
          </a:p>
        </p:txBody>
      </p:sp>
    </p:spTree>
    <p:extLst>
      <p:ext uri="{BB962C8B-B14F-4D97-AF65-F5344CB8AC3E}">
        <p14:creationId xmlns:p14="http://schemas.microsoft.com/office/powerpoint/2010/main" val="26480310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6E6EF1-7471-44F5-9C63-E868591CEFA0}"/>
              </a:ext>
            </a:extLst>
          </p:cNvPr>
          <p:cNvSpPr>
            <a:spLocks noGrp="1"/>
          </p:cNvSpPr>
          <p:nvPr>
            <p:ph idx="1"/>
          </p:nvPr>
        </p:nvSpPr>
        <p:spPr/>
        <p:txBody>
          <a:bodyPr/>
          <a:lstStyle/>
          <a:p>
            <a:pPr marL="457200" indent="-457200">
              <a:buFont typeface="+mj-lt"/>
              <a:buAutoNum type="arabicPeriod"/>
            </a:pPr>
            <a:r>
              <a:rPr lang="en-US" dirty="0"/>
              <a:t>People with disabilities make fewer trips and travel by personal vehicle less often than people without disabilities.</a:t>
            </a:r>
          </a:p>
          <a:p>
            <a:pPr marL="457200" indent="-457200">
              <a:buFont typeface="+mj-lt"/>
              <a:buAutoNum type="arabicPeriod"/>
            </a:pPr>
            <a:r>
              <a:rPr lang="en-US" dirty="0"/>
              <a:t>People with disabilities who live in rural areas have additional differences in travel behavior.</a:t>
            </a:r>
          </a:p>
          <a:p>
            <a:pPr marL="457200" indent="-457200">
              <a:buFont typeface="+mj-lt"/>
              <a:buAutoNum type="arabicPeriod"/>
            </a:pPr>
            <a:r>
              <a:rPr lang="en-US" dirty="0"/>
              <a:t>Technology may help people with disability-related transportation issues, but people with disabilities use certain technologies less often.</a:t>
            </a:r>
          </a:p>
        </p:txBody>
      </p:sp>
      <p:sp>
        <p:nvSpPr>
          <p:cNvPr id="2" name="Title 1">
            <a:extLst>
              <a:ext uri="{FF2B5EF4-FFF2-40B4-BE49-F238E27FC236}">
                <a16:creationId xmlns:a16="http://schemas.microsoft.com/office/drawing/2014/main" id="{17292B40-1090-4B5E-815B-B311E68DC85D}"/>
              </a:ext>
            </a:extLst>
          </p:cNvPr>
          <p:cNvSpPr>
            <a:spLocks noGrp="1"/>
          </p:cNvSpPr>
          <p:nvPr>
            <p:ph type="title"/>
          </p:nvPr>
        </p:nvSpPr>
        <p:spPr/>
        <p:txBody>
          <a:bodyPr/>
          <a:lstStyle/>
          <a:p>
            <a:r>
              <a:rPr lang="en-US"/>
              <a:t>Key takeaways</a:t>
            </a:r>
            <a:endParaRPr lang="en-US" dirty="0"/>
          </a:p>
        </p:txBody>
      </p:sp>
    </p:spTree>
    <p:extLst>
      <p:ext uri="{BB962C8B-B14F-4D97-AF65-F5344CB8AC3E}">
        <p14:creationId xmlns:p14="http://schemas.microsoft.com/office/powerpoint/2010/main" val="22167314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6E6EF1-7471-44F5-9C63-E868591CEFA0}"/>
              </a:ext>
            </a:extLst>
          </p:cNvPr>
          <p:cNvSpPr>
            <a:spLocks noGrp="1"/>
          </p:cNvSpPr>
          <p:nvPr>
            <p:ph idx="1"/>
          </p:nvPr>
        </p:nvSpPr>
        <p:spPr/>
        <p:txBody>
          <a:bodyPr/>
          <a:lstStyle/>
          <a:p>
            <a:pPr marL="457200" indent="-457200">
              <a:buFont typeface="+mj-lt"/>
              <a:buAutoNum type="arabicPeriod"/>
            </a:pPr>
            <a:r>
              <a:rPr lang="en-US" dirty="0"/>
              <a:t>People with disabilities make fewer trips and travel by personal vehicle less often than people without disabilities.</a:t>
            </a:r>
          </a:p>
          <a:p>
            <a:pPr marL="457200" indent="-457200">
              <a:buFont typeface="+mj-lt"/>
              <a:buAutoNum type="arabicPeriod"/>
            </a:pPr>
            <a:r>
              <a:rPr lang="en-US" dirty="0"/>
              <a:t>People with disabilities who live in rural areas have additional differences in travel behavior.</a:t>
            </a:r>
          </a:p>
          <a:p>
            <a:pPr marL="457200" indent="-457200">
              <a:buFont typeface="+mj-lt"/>
              <a:buAutoNum type="arabicPeriod"/>
            </a:pPr>
            <a:r>
              <a:rPr lang="en-US" dirty="0"/>
              <a:t>Technology may help people with disability-related transportation issues, but people with disabilities use related technologies less often.</a:t>
            </a:r>
          </a:p>
        </p:txBody>
      </p:sp>
      <p:sp>
        <p:nvSpPr>
          <p:cNvPr id="2" name="Title 1">
            <a:extLst>
              <a:ext uri="{FF2B5EF4-FFF2-40B4-BE49-F238E27FC236}">
                <a16:creationId xmlns:a16="http://schemas.microsoft.com/office/drawing/2014/main" id="{17292B40-1090-4B5E-815B-B311E68DC85D}"/>
              </a:ext>
            </a:extLst>
          </p:cNvPr>
          <p:cNvSpPr>
            <a:spLocks noGrp="1"/>
          </p:cNvSpPr>
          <p:nvPr>
            <p:ph type="title"/>
          </p:nvPr>
        </p:nvSpPr>
        <p:spPr/>
        <p:txBody>
          <a:bodyPr/>
          <a:lstStyle/>
          <a:p>
            <a:r>
              <a:rPr lang="en-US" dirty="0"/>
              <a:t>Key takeaways</a:t>
            </a:r>
          </a:p>
        </p:txBody>
      </p:sp>
    </p:spTree>
    <p:extLst>
      <p:ext uri="{BB962C8B-B14F-4D97-AF65-F5344CB8AC3E}">
        <p14:creationId xmlns:p14="http://schemas.microsoft.com/office/powerpoint/2010/main" val="8759326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078334B-64F3-4F5C-9E8C-C4FA06BE6D5B}"/>
              </a:ext>
            </a:extLst>
          </p:cNvPr>
          <p:cNvSpPr>
            <a:spLocks noGrp="1"/>
          </p:cNvSpPr>
          <p:nvPr>
            <p:ph sz="half" idx="1"/>
          </p:nvPr>
        </p:nvSpPr>
        <p:spPr/>
        <p:txBody>
          <a:bodyPr/>
          <a:lstStyle/>
          <a:p>
            <a:r>
              <a:rPr lang="en-US" dirty="0"/>
              <a:t>Stephen Brumbaugh, Economist</a:t>
            </a:r>
            <a:br>
              <a:rPr lang="en-US" dirty="0"/>
            </a:br>
            <a:r>
              <a:rPr lang="en-US" dirty="0">
                <a:solidFill>
                  <a:srgbClr val="FFC000"/>
                </a:solidFill>
              </a:rPr>
              <a:t>stephen.brumbaugh@dot.gov</a:t>
            </a:r>
          </a:p>
        </p:txBody>
      </p:sp>
      <p:sp>
        <p:nvSpPr>
          <p:cNvPr id="5" name="Content Placeholder 4">
            <a:extLst>
              <a:ext uri="{FF2B5EF4-FFF2-40B4-BE49-F238E27FC236}">
                <a16:creationId xmlns:a16="http://schemas.microsoft.com/office/drawing/2014/main" id="{8D63A034-50C4-4304-852D-AC779D70700D}"/>
              </a:ext>
            </a:extLst>
          </p:cNvPr>
          <p:cNvSpPr>
            <a:spLocks noGrp="1"/>
          </p:cNvSpPr>
          <p:nvPr>
            <p:ph sz="half" idx="2"/>
          </p:nvPr>
        </p:nvSpPr>
        <p:spPr/>
        <p:txBody>
          <a:bodyPr>
            <a:noAutofit/>
          </a:bodyPr>
          <a:lstStyle/>
          <a:p>
            <a:r>
              <a:rPr lang="en-US" dirty="0">
                <a:latin typeface="+mj-lt"/>
              </a:rPr>
              <a:t>Produced under the direction of</a:t>
            </a:r>
          </a:p>
          <a:p>
            <a:r>
              <a:rPr lang="en-US" dirty="0"/>
              <a:t>Stephanie Lawrence</a:t>
            </a:r>
            <a:br>
              <a:rPr lang="en-US" dirty="0"/>
            </a:br>
            <a:r>
              <a:rPr lang="en-US" dirty="0"/>
              <a:t>Joy Sharp</a:t>
            </a:r>
            <a:br>
              <a:rPr lang="en-US" dirty="0"/>
            </a:br>
            <a:r>
              <a:rPr lang="en-US" dirty="0"/>
              <a:t>Michael Sprung</a:t>
            </a:r>
          </a:p>
          <a:p>
            <a:r>
              <a:rPr lang="en-US" dirty="0">
                <a:latin typeface="+mj-lt"/>
              </a:rPr>
              <a:t>Special thanks</a:t>
            </a:r>
          </a:p>
          <a:p>
            <a:r>
              <a:rPr lang="en-US" dirty="0"/>
              <a:t>Theresa Firestine</a:t>
            </a:r>
            <a:br>
              <a:rPr lang="en-US" dirty="0"/>
            </a:br>
            <a:r>
              <a:rPr lang="en-US" dirty="0"/>
              <a:t>Mindy Liu</a:t>
            </a:r>
            <a:br>
              <a:rPr lang="en-US" dirty="0"/>
            </a:br>
            <a:r>
              <a:rPr lang="en-US" dirty="0"/>
              <a:t>Clara Reschovsky</a:t>
            </a:r>
          </a:p>
        </p:txBody>
      </p:sp>
      <p:sp>
        <p:nvSpPr>
          <p:cNvPr id="3" name="Title 2">
            <a:extLst>
              <a:ext uri="{FF2B5EF4-FFF2-40B4-BE49-F238E27FC236}">
                <a16:creationId xmlns:a16="http://schemas.microsoft.com/office/drawing/2014/main" id="{DBD0701C-CD00-4C85-885A-BD68ADB47216}"/>
              </a:ext>
            </a:extLst>
          </p:cNvPr>
          <p:cNvSpPr>
            <a:spLocks noGrp="1"/>
          </p:cNvSpPr>
          <p:nvPr>
            <p:ph type="title"/>
          </p:nvPr>
        </p:nvSpPr>
        <p:spPr/>
        <p:txBody>
          <a:bodyPr/>
          <a:lstStyle/>
          <a:p>
            <a:r>
              <a:rPr lang="en-US"/>
              <a:t>Contact</a:t>
            </a:r>
            <a:endParaRPr lang="en-US" dirty="0"/>
          </a:p>
        </p:txBody>
      </p:sp>
      <p:grpSp>
        <p:nvGrpSpPr>
          <p:cNvPr id="11" name="Group 10">
            <a:extLst/>
          </p:cNvPr>
          <p:cNvGrpSpPr/>
          <p:nvPr/>
        </p:nvGrpSpPr>
        <p:grpSpPr>
          <a:xfrm>
            <a:off x="7961434" y="6098117"/>
            <a:ext cx="364422" cy="369332"/>
            <a:chOff x="3757613" y="1081088"/>
            <a:chExt cx="4713288" cy="4776787"/>
          </a:xfrm>
          <a:solidFill>
            <a:schemeClr val="bg1"/>
          </a:solidFill>
        </p:grpSpPr>
        <p:sp>
          <p:nvSpPr>
            <p:cNvPr id="12" name="Freeform 6">
              <a:extLst/>
            </p:cNvPr>
            <p:cNvSpPr>
              <a:spLocks/>
            </p:cNvSpPr>
            <p:nvPr/>
          </p:nvSpPr>
          <p:spPr bwMode="auto">
            <a:xfrm>
              <a:off x="5003796" y="1081088"/>
              <a:ext cx="3406772" cy="2997202"/>
            </a:xfrm>
            <a:custGeom>
              <a:avLst/>
              <a:gdLst>
                <a:gd name="T0" fmla="*/ 0 w 6438"/>
                <a:gd name="T1" fmla="*/ 554 h 5663"/>
                <a:gd name="T2" fmla="*/ 50 w 6438"/>
                <a:gd name="T3" fmla="*/ 518 h 5663"/>
                <a:gd name="T4" fmla="*/ 162 w 6438"/>
                <a:gd name="T5" fmla="*/ 452 h 5663"/>
                <a:gd name="T6" fmla="*/ 562 w 6438"/>
                <a:gd name="T7" fmla="*/ 268 h 5663"/>
                <a:gd name="T8" fmla="*/ 1023 w 6438"/>
                <a:gd name="T9" fmla="*/ 128 h 5663"/>
                <a:gd name="T10" fmla="*/ 1525 w 6438"/>
                <a:gd name="T11" fmla="*/ 37 h 5663"/>
                <a:gd name="T12" fmla="*/ 1918 w 6438"/>
                <a:gd name="T13" fmla="*/ 3 h 5663"/>
                <a:gd name="T14" fmla="*/ 2165 w 6438"/>
                <a:gd name="T15" fmla="*/ 1 h 5663"/>
                <a:gd name="T16" fmla="*/ 2711 w 6438"/>
                <a:gd name="T17" fmla="*/ 59 h 5663"/>
                <a:gd name="T18" fmla="*/ 3144 w 6438"/>
                <a:gd name="T19" fmla="*/ 154 h 5663"/>
                <a:gd name="T20" fmla="*/ 3550 w 6438"/>
                <a:gd name="T21" fmla="*/ 271 h 5663"/>
                <a:gd name="T22" fmla="*/ 4046 w 6438"/>
                <a:gd name="T23" fmla="*/ 459 h 5663"/>
                <a:gd name="T24" fmla="*/ 4276 w 6438"/>
                <a:gd name="T25" fmla="*/ 569 h 5663"/>
                <a:gd name="T26" fmla="*/ 4705 w 6438"/>
                <a:gd name="T27" fmla="*/ 835 h 5663"/>
                <a:gd name="T28" fmla="*/ 5088 w 6438"/>
                <a:gd name="T29" fmla="*/ 1149 h 5663"/>
                <a:gd name="T30" fmla="*/ 5428 w 6438"/>
                <a:gd name="T31" fmla="*/ 1499 h 5663"/>
                <a:gd name="T32" fmla="*/ 5654 w 6438"/>
                <a:gd name="T33" fmla="*/ 1776 h 5663"/>
                <a:gd name="T34" fmla="*/ 5872 w 6438"/>
                <a:gd name="T35" fmla="*/ 2079 h 5663"/>
                <a:gd name="T36" fmla="*/ 6127 w 6438"/>
                <a:gd name="T37" fmla="*/ 2514 h 5663"/>
                <a:gd name="T38" fmla="*/ 6318 w 6438"/>
                <a:gd name="T39" fmla="*/ 3008 h 5663"/>
                <a:gd name="T40" fmla="*/ 6396 w 6438"/>
                <a:gd name="T41" fmla="*/ 3359 h 5663"/>
                <a:gd name="T42" fmla="*/ 6431 w 6438"/>
                <a:gd name="T43" fmla="*/ 3669 h 5663"/>
                <a:gd name="T44" fmla="*/ 6438 w 6438"/>
                <a:gd name="T45" fmla="*/ 3832 h 5663"/>
                <a:gd name="T46" fmla="*/ 6422 w 6438"/>
                <a:gd name="T47" fmla="*/ 4142 h 5663"/>
                <a:gd name="T48" fmla="*/ 6369 w 6438"/>
                <a:gd name="T49" fmla="*/ 4423 h 5663"/>
                <a:gd name="T50" fmla="*/ 6281 w 6438"/>
                <a:gd name="T51" fmla="*/ 4675 h 5663"/>
                <a:gd name="T52" fmla="*/ 6160 w 6438"/>
                <a:gd name="T53" fmla="*/ 4899 h 5663"/>
                <a:gd name="T54" fmla="*/ 6010 w 6438"/>
                <a:gd name="T55" fmla="*/ 5098 h 5663"/>
                <a:gd name="T56" fmla="*/ 5832 w 6438"/>
                <a:gd name="T57" fmla="*/ 5271 h 5663"/>
                <a:gd name="T58" fmla="*/ 5628 w 6438"/>
                <a:gd name="T59" fmla="*/ 5421 h 5663"/>
                <a:gd name="T60" fmla="*/ 5459 w 6438"/>
                <a:gd name="T61" fmla="*/ 5516 h 5663"/>
                <a:gd name="T62" fmla="*/ 5259 w 6438"/>
                <a:gd name="T63" fmla="*/ 5598 h 5663"/>
                <a:gd name="T64" fmla="*/ 4967 w 6438"/>
                <a:gd name="T65" fmla="*/ 5656 h 5663"/>
                <a:gd name="T66" fmla="*/ 4666 w 6438"/>
                <a:gd name="T67" fmla="*/ 5659 h 5663"/>
                <a:gd name="T68" fmla="*/ 4374 w 6438"/>
                <a:gd name="T69" fmla="*/ 5614 h 5663"/>
                <a:gd name="T70" fmla="*/ 4242 w 6438"/>
                <a:gd name="T71" fmla="*/ 5575 h 5663"/>
                <a:gd name="T72" fmla="*/ 4000 w 6438"/>
                <a:gd name="T73" fmla="*/ 5474 h 5663"/>
                <a:gd name="T74" fmla="*/ 3780 w 6438"/>
                <a:gd name="T75" fmla="*/ 5345 h 5663"/>
                <a:gd name="T76" fmla="*/ 3584 w 6438"/>
                <a:gd name="T77" fmla="*/ 5190 h 5663"/>
                <a:gd name="T78" fmla="*/ 3459 w 6438"/>
                <a:gd name="T79" fmla="*/ 5064 h 5663"/>
                <a:gd name="T80" fmla="*/ 3347 w 6438"/>
                <a:gd name="T81" fmla="*/ 4920 h 5663"/>
                <a:gd name="T82" fmla="*/ 3219 w 6438"/>
                <a:gd name="T83" fmla="*/ 4692 h 5663"/>
                <a:gd name="T84" fmla="*/ 3130 w 6438"/>
                <a:gd name="T85" fmla="*/ 4428 h 5663"/>
                <a:gd name="T86" fmla="*/ 3088 w 6438"/>
                <a:gd name="T87" fmla="*/ 4136 h 5663"/>
                <a:gd name="T88" fmla="*/ 3088 w 6438"/>
                <a:gd name="T89" fmla="*/ 3982 h 5663"/>
                <a:gd name="T90" fmla="*/ 3138 w 6438"/>
                <a:gd name="T91" fmla="*/ 3599 h 5663"/>
                <a:gd name="T92" fmla="*/ 3173 w 6438"/>
                <a:gd name="T93" fmla="*/ 3283 h 5663"/>
                <a:gd name="T94" fmla="*/ 3180 w 6438"/>
                <a:gd name="T95" fmla="*/ 2774 h 5663"/>
                <a:gd name="T96" fmla="*/ 3163 w 6438"/>
                <a:gd name="T97" fmla="*/ 2535 h 5663"/>
                <a:gd name="T98" fmla="*/ 3112 w 6438"/>
                <a:gd name="T99" fmla="*/ 2244 h 5663"/>
                <a:gd name="T100" fmla="*/ 3032 w 6438"/>
                <a:gd name="T101" fmla="*/ 1981 h 5663"/>
                <a:gd name="T102" fmla="*/ 2925 w 6438"/>
                <a:gd name="T103" fmla="*/ 1743 h 5663"/>
                <a:gd name="T104" fmla="*/ 2793 w 6438"/>
                <a:gd name="T105" fmla="*/ 1530 h 5663"/>
                <a:gd name="T106" fmla="*/ 2637 w 6438"/>
                <a:gd name="T107" fmla="*/ 1338 h 5663"/>
                <a:gd name="T108" fmla="*/ 2319 w 6438"/>
                <a:gd name="T109" fmla="*/ 1050 h 5663"/>
                <a:gd name="T110" fmla="*/ 2117 w 6438"/>
                <a:gd name="T111" fmla="*/ 912 h 5663"/>
                <a:gd name="T112" fmla="*/ 1649 w 6438"/>
                <a:gd name="T113" fmla="*/ 687 h 5663"/>
                <a:gd name="T114" fmla="*/ 1318 w 6438"/>
                <a:gd name="T115" fmla="*/ 588 h 5663"/>
                <a:gd name="T116" fmla="*/ 1033 w 6438"/>
                <a:gd name="T117" fmla="*/ 534 h 5663"/>
                <a:gd name="T118" fmla="*/ 732 w 6438"/>
                <a:gd name="T119" fmla="*/ 508 h 5663"/>
                <a:gd name="T120" fmla="*/ 417 w 6438"/>
                <a:gd name="T121" fmla="*/ 513 h 5663"/>
                <a:gd name="T122" fmla="*/ 88 w 6438"/>
                <a:gd name="T123" fmla="*/ 549 h 5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438" h="5663">
                  <a:moveTo>
                    <a:pt x="4" y="563"/>
                  </a:moveTo>
                  <a:lnTo>
                    <a:pt x="0" y="554"/>
                  </a:lnTo>
                  <a:lnTo>
                    <a:pt x="11" y="539"/>
                  </a:lnTo>
                  <a:lnTo>
                    <a:pt x="50" y="518"/>
                  </a:lnTo>
                  <a:lnTo>
                    <a:pt x="75" y="505"/>
                  </a:lnTo>
                  <a:lnTo>
                    <a:pt x="162" y="452"/>
                  </a:lnTo>
                  <a:lnTo>
                    <a:pt x="354" y="356"/>
                  </a:lnTo>
                  <a:lnTo>
                    <a:pt x="562" y="268"/>
                  </a:lnTo>
                  <a:lnTo>
                    <a:pt x="787" y="193"/>
                  </a:lnTo>
                  <a:lnTo>
                    <a:pt x="1023" y="128"/>
                  </a:lnTo>
                  <a:lnTo>
                    <a:pt x="1269" y="76"/>
                  </a:lnTo>
                  <a:lnTo>
                    <a:pt x="1525" y="37"/>
                  </a:lnTo>
                  <a:lnTo>
                    <a:pt x="1786" y="11"/>
                  </a:lnTo>
                  <a:lnTo>
                    <a:pt x="1918" y="3"/>
                  </a:lnTo>
                  <a:lnTo>
                    <a:pt x="2001" y="0"/>
                  </a:lnTo>
                  <a:lnTo>
                    <a:pt x="2165" y="1"/>
                  </a:lnTo>
                  <a:lnTo>
                    <a:pt x="2406" y="16"/>
                  </a:lnTo>
                  <a:lnTo>
                    <a:pt x="2711" y="59"/>
                  </a:lnTo>
                  <a:lnTo>
                    <a:pt x="3003" y="119"/>
                  </a:lnTo>
                  <a:lnTo>
                    <a:pt x="3144" y="154"/>
                  </a:lnTo>
                  <a:lnTo>
                    <a:pt x="3282" y="190"/>
                  </a:lnTo>
                  <a:lnTo>
                    <a:pt x="3550" y="271"/>
                  </a:lnTo>
                  <a:lnTo>
                    <a:pt x="3806" y="360"/>
                  </a:lnTo>
                  <a:lnTo>
                    <a:pt x="4046" y="459"/>
                  </a:lnTo>
                  <a:lnTo>
                    <a:pt x="4161" y="513"/>
                  </a:lnTo>
                  <a:lnTo>
                    <a:pt x="4276" y="569"/>
                  </a:lnTo>
                  <a:lnTo>
                    <a:pt x="4497" y="696"/>
                  </a:lnTo>
                  <a:lnTo>
                    <a:pt x="4705" y="835"/>
                  </a:lnTo>
                  <a:lnTo>
                    <a:pt x="4902" y="987"/>
                  </a:lnTo>
                  <a:lnTo>
                    <a:pt x="5088" y="1149"/>
                  </a:lnTo>
                  <a:lnTo>
                    <a:pt x="5262" y="1321"/>
                  </a:lnTo>
                  <a:lnTo>
                    <a:pt x="5428" y="1499"/>
                  </a:lnTo>
                  <a:lnTo>
                    <a:pt x="5580" y="1682"/>
                  </a:lnTo>
                  <a:lnTo>
                    <a:pt x="5654" y="1776"/>
                  </a:lnTo>
                  <a:lnTo>
                    <a:pt x="5728" y="1875"/>
                  </a:lnTo>
                  <a:lnTo>
                    <a:pt x="5872" y="2079"/>
                  </a:lnTo>
                  <a:lnTo>
                    <a:pt x="6005" y="2290"/>
                  </a:lnTo>
                  <a:lnTo>
                    <a:pt x="6127" y="2514"/>
                  </a:lnTo>
                  <a:lnTo>
                    <a:pt x="6232" y="2751"/>
                  </a:lnTo>
                  <a:lnTo>
                    <a:pt x="6318" y="3008"/>
                  </a:lnTo>
                  <a:lnTo>
                    <a:pt x="6369" y="3215"/>
                  </a:lnTo>
                  <a:lnTo>
                    <a:pt x="6396" y="3359"/>
                  </a:lnTo>
                  <a:lnTo>
                    <a:pt x="6416" y="3511"/>
                  </a:lnTo>
                  <a:lnTo>
                    <a:pt x="6431" y="3669"/>
                  </a:lnTo>
                  <a:lnTo>
                    <a:pt x="6435" y="3750"/>
                  </a:lnTo>
                  <a:lnTo>
                    <a:pt x="6438" y="3832"/>
                  </a:lnTo>
                  <a:lnTo>
                    <a:pt x="6435" y="3990"/>
                  </a:lnTo>
                  <a:lnTo>
                    <a:pt x="6422" y="4142"/>
                  </a:lnTo>
                  <a:lnTo>
                    <a:pt x="6400" y="4286"/>
                  </a:lnTo>
                  <a:lnTo>
                    <a:pt x="6369" y="4423"/>
                  </a:lnTo>
                  <a:lnTo>
                    <a:pt x="6330" y="4551"/>
                  </a:lnTo>
                  <a:lnTo>
                    <a:pt x="6281" y="4675"/>
                  </a:lnTo>
                  <a:lnTo>
                    <a:pt x="6225" y="4790"/>
                  </a:lnTo>
                  <a:lnTo>
                    <a:pt x="6160" y="4899"/>
                  </a:lnTo>
                  <a:lnTo>
                    <a:pt x="6090" y="5002"/>
                  </a:lnTo>
                  <a:lnTo>
                    <a:pt x="6010" y="5098"/>
                  </a:lnTo>
                  <a:lnTo>
                    <a:pt x="5924" y="5188"/>
                  </a:lnTo>
                  <a:lnTo>
                    <a:pt x="5832" y="5271"/>
                  </a:lnTo>
                  <a:lnTo>
                    <a:pt x="5733" y="5349"/>
                  </a:lnTo>
                  <a:lnTo>
                    <a:pt x="5628" y="5421"/>
                  </a:lnTo>
                  <a:lnTo>
                    <a:pt x="5517" y="5486"/>
                  </a:lnTo>
                  <a:lnTo>
                    <a:pt x="5459" y="5516"/>
                  </a:lnTo>
                  <a:lnTo>
                    <a:pt x="5396" y="5548"/>
                  </a:lnTo>
                  <a:lnTo>
                    <a:pt x="5259" y="5598"/>
                  </a:lnTo>
                  <a:lnTo>
                    <a:pt x="5115" y="5633"/>
                  </a:lnTo>
                  <a:lnTo>
                    <a:pt x="4967" y="5656"/>
                  </a:lnTo>
                  <a:lnTo>
                    <a:pt x="4816" y="5663"/>
                  </a:lnTo>
                  <a:lnTo>
                    <a:pt x="4666" y="5659"/>
                  </a:lnTo>
                  <a:lnTo>
                    <a:pt x="4517" y="5643"/>
                  </a:lnTo>
                  <a:lnTo>
                    <a:pt x="4374" y="5614"/>
                  </a:lnTo>
                  <a:lnTo>
                    <a:pt x="4305" y="5595"/>
                  </a:lnTo>
                  <a:lnTo>
                    <a:pt x="4242" y="5575"/>
                  </a:lnTo>
                  <a:lnTo>
                    <a:pt x="4120" y="5529"/>
                  </a:lnTo>
                  <a:lnTo>
                    <a:pt x="4000" y="5474"/>
                  </a:lnTo>
                  <a:lnTo>
                    <a:pt x="3886" y="5412"/>
                  </a:lnTo>
                  <a:lnTo>
                    <a:pt x="3780" y="5345"/>
                  </a:lnTo>
                  <a:lnTo>
                    <a:pt x="3678" y="5270"/>
                  </a:lnTo>
                  <a:lnTo>
                    <a:pt x="3584" y="5190"/>
                  </a:lnTo>
                  <a:lnTo>
                    <a:pt x="3498" y="5107"/>
                  </a:lnTo>
                  <a:lnTo>
                    <a:pt x="3459" y="5064"/>
                  </a:lnTo>
                  <a:lnTo>
                    <a:pt x="3420" y="5019"/>
                  </a:lnTo>
                  <a:lnTo>
                    <a:pt x="3347" y="4920"/>
                  </a:lnTo>
                  <a:lnTo>
                    <a:pt x="3279" y="4810"/>
                  </a:lnTo>
                  <a:lnTo>
                    <a:pt x="3219" y="4692"/>
                  </a:lnTo>
                  <a:lnTo>
                    <a:pt x="3168" y="4565"/>
                  </a:lnTo>
                  <a:lnTo>
                    <a:pt x="3130" y="4428"/>
                  </a:lnTo>
                  <a:lnTo>
                    <a:pt x="3102" y="4286"/>
                  </a:lnTo>
                  <a:lnTo>
                    <a:pt x="3088" y="4136"/>
                  </a:lnTo>
                  <a:lnTo>
                    <a:pt x="3086" y="4060"/>
                  </a:lnTo>
                  <a:lnTo>
                    <a:pt x="3088" y="3982"/>
                  </a:lnTo>
                  <a:lnTo>
                    <a:pt x="3104" y="3829"/>
                  </a:lnTo>
                  <a:lnTo>
                    <a:pt x="3138" y="3599"/>
                  </a:lnTo>
                  <a:lnTo>
                    <a:pt x="3158" y="3442"/>
                  </a:lnTo>
                  <a:lnTo>
                    <a:pt x="3173" y="3283"/>
                  </a:lnTo>
                  <a:lnTo>
                    <a:pt x="3183" y="2949"/>
                  </a:lnTo>
                  <a:lnTo>
                    <a:pt x="3180" y="2774"/>
                  </a:lnTo>
                  <a:lnTo>
                    <a:pt x="3176" y="2692"/>
                  </a:lnTo>
                  <a:lnTo>
                    <a:pt x="3163" y="2535"/>
                  </a:lnTo>
                  <a:lnTo>
                    <a:pt x="3141" y="2387"/>
                  </a:lnTo>
                  <a:lnTo>
                    <a:pt x="3112" y="2244"/>
                  </a:lnTo>
                  <a:lnTo>
                    <a:pt x="3076" y="2109"/>
                  </a:lnTo>
                  <a:lnTo>
                    <a:pt x="3032" y="1981"/>
                  </a:lnTo>
                  <a:lnTo>
                    <a:pt x="2981" y="1858"/>
                  </a:lnTo>
                  <a:lnTo>
                    <a:pt x="2925" y="1743"/>
                  </a:lnTo>
                  <a:lnTo>
                    <a:pt x="2862" y="1633"/>
                  </a:lnTo>
                  <a:lnTo>
                    <a:pt x="2793" y="1530"/>
                  </a:lnTo>
                  <a:lnTo>
                    <a:pt x="2718" y="1432"/>
                  </a:lnTo>
                  <a:lnTo>
                    <a:pt x="2637" y="1338"/>
                  </a:lnTo>
                  <a:lnTo>
                    <a:pt x="2508" y="1207"/>
                  </a:lnTo>
                  <a:lnTo>
                    <a:pt x="2319" y="1050"/>
                  </a:lnTo>
                  <a:lnTo>
                    <a:pt x="2219" y="979"/>
                  </a:lnTo>
                  <a:lnTo>
                    <a:pt x="2117" y="912"/>
                  </a:lnTo>
                  <a:lnTo>
                    <a:pt x="1893" y="791"/>
                  </a:lnTo>
                  <a:lnTo>
                    <a:pt x="1649" y="687"/>
                  </a:lnTo>
                  <a:lnTo>
                    <a:pt x="1453" y="624"/>
                  </a:lnTo>
                  <a:lnTo>
                    <a:pt x="1318" y="588"/>
                  </a:lnTo>
                  <a:lnTo>
                    <a:pt x="1177" y="557"/>
                  </a:lnTo>
                  <a:lnTo>
                    <a:pt x="1033" y="534"/>
                  </a:lnTo>
                  <a:lnTo>
                    <a:pt x="885" y="518"/>
                  </a:lnTo>
                  <a:lnTo>
                    <a:pt x="732" y="508"/>
                  </a:lnTo>
                  <a:lnTo>
                    <a:pt x="577" y="507"/>
                  </a:lnTo>
                  <a:lnTo>
                    <a:pt x="417" y="513"/>
                  </a:lnTo>
                  <a:lnTo>
                    <a:pt x="254" y="526"/>
                  </a:lnTo>
                  <a:lnTo>
                    <a:pt x="88" y="549"/>
                  </a:lnTo>
                  <a:lnTo>
                    <a:pt x="4" y="5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7">
              <a:extLst/>
            </p:cNvPr>
            <p:cNvSpPr>
              <a:spLocks/>
            </p:cNvSpPr>
            <p:nvPr/>
          </p:nvSpPr>
          <p:spPr bwMode="auto">
            <a:xfrm>
              <a:off x="3757613" y="1485900"/>
              <a:ext cx="2316163" cy="3968750"/>
            </a:xfrm>
            <a:custGeom>
              <a:avLst/>
              <a:gdLst>
                <a:gd name="T0" fmla="*/ 0 w 4378"/>
                <a:gd name="T1" fmla="*/ 3603 h 7500"/>
                <a:gd name="T2" fmla="*/ 35 w 4378"/>
                <a:gd name="T3" fmla="*/ 3188 h 7500"/>
                <a:gd name="T4" fmla="*/ 117 w 4378"/>
                <a:gd name="T5" fmla="*/ 2669 h 7500"/>
                <a:gd name="T6" fmla="*/ 243 w 4378"/>
                <a:gd name="T7" fmla="*/ 2195 h 7500"/>
                <a:gd name="T8" fmla="*/ 416 w 4378"/>
                <a:gd name="T9" fmla="*/ 1765 h 7500"/>
                <a:gd name="T10" fmla="*/ 518 w 4378"/>
                <a:gd name="T11" fmla="*/ 1567 h 7500"/>
                <a:gd name="T12" fmla="*/ 750 w 4378"/>
                <a:gd name="T13" fmla="*/ 1200 h 7500"/>
                <a:gd name="T14" fmla="*/ 1017 w 4378"/>
                <a:gd name="T15" fmla="*/ 868 h 7500"/>
                <a:gd name="T16" fmla="*/ 1321 w 4378"/>
                <a:gd name="T17" fmla="*/ 573 h 7500"/>
                <a:gd name="T18" fmla="*/ 1570 w 4378"/>
                <a:gd name="T19" fmla="*/ 380 h 7500"/>
                <a:gd name="T20" fmla="*/ 1851 w 4378"/>
                <a:gd name="T21" fmla="*/ 207 h 7500"/>
                <a:gd name="T22" fmla="*/ 2114 w 4378"/>
                <a:gd name="T23" fmla="*/ 93 h 7500"/>
                <a:gd name="T24" fmla="*/ 2343 w 4378"/>
                <a:gd name="T25" fmla="*/ 31 h 7500"/>
                <a:gd name="T26" fmla="*/ 2471 w 4378"/>
                <a:gd name="T27" fmla="*/ 11 h 7500"/>
                <a:gd name="T28" fmla="*/ 2741 w 4378"/>
                <a:gd name="T29" fmla="*/ 1 h 7500"/>
                <a:gd name="T30" fmla="*/ 3000 w 4378"/>
                <a:gd name="T31" fmla="*/ 31 h 7500"/>
                <a:gd name="T32" fmla="*/ 3241 w 4378"/>
                <a:gd name="T33" fmla="*/ 98 h 7500"/>
                <a:gd name="T34" fmla="*/ 3406 w 4378"/>
                <a:gd name="T35" fmla="*/ 164 h 7500"/>
                <a:gd name="T36" fmla="*/ 3681 w 4378"/>
                <a:gd name="T37" fmla="*/ 320 h 7500"/>
                <a:gd name="T38" fmla="*/ 3885 w 4378"/>
                <a:gd name="T39" fmla="*/ 487 h 7500"/>
                <a:gd name="T40" fmla="*/ 4029 w 4378"/>
                <a:gd name="T41" fmla="*/ 645 h 7500"/>
                <a:gd name="T42" fmla="*/ 4153 w 4378"/>
                <a:gd name="T43" fmla="*/ 827 h 7500"/>
                <a:gd name="T44" fmla="*/ 4252 w 4378"/>
                <a:gd name="T45" fmla="*/ 1033 h 7500"/>
                <a:gd name="T46" fmla="*/ 4326 w 4378"/>
                <a:gd name="T47" fmla="*/ 1262 h 7500"/>
                <a:gd name="T48" fmla="*/ 4369 w 4378"/>
                <a:gd name="T49" fmla="*/ 1517 h 7500"/>
                <a:gd name="T50" fmla="*/ 4378 w 4378"/>
                <a:gd name="T51" fmla="*/ 1658 h 7500"/>
                <a:gd name="T52" fmla="*/ 4367 w 4378"/>
                <a:gd name="T53" fmla="*/ 1927 h 7500"/>
                <a:gd name="T54" fmla="*/ 4320 w 4378"/>
                <a:gd name="T55" fmla="*/ 2171 h 7500"/>
                <a:gd name="T56" fmla="*/ 4238 w 4378"/>
                <a:gd name="T57" fmla="*/ 2390 h 7500"/>
                <a:gd name="T58" fmla="*/ 4130 w 4378"/>
                <a:gd name="T59" fmla="*/ 2584 h 7500"/>
                <a:gd name="T60" fmla="*/ 3962 w 4378"/>
                <a:gd name="T61" fmla="*/ 2798 h 7500"/>
                <a:gd name="T62" fmla="*/ 3638 w 4378"/>
                <a:gd name="T63" fmla="*/ 3073 h 7500"/>
                <a:gd name="T64" fmla="*/ 3457 w 4378"/>
                <a:gd name="T65" fmla="*/ 3185 h 7500"/>
                <a:gd name="T66" fmla="*/ 2956 w 4378"/>
                <a:gd name="T67" fmla="*/ 3427 h 7500"/>
                <a:gd name="T68" fmla="*/ 2445 w 4378"/>
                <a:gd name="T69" fmla="*/ 3663 h 7500"/>
                <a:gd name="T70" fmla="*/ 2123 w 4378"/>
                <a:gd name="T71" fmla="*/ 3866 h 7500"/>
                <a:gd name="T72" fmla="*/ 2000 w 4378"/>
                <a:gd name="T73" fmla="*/ 3969 h 7500"/>
                <a:gd name="T74" fmla="*/ 1888 w 4378"/>
                <a:gd name="T75" fmla="*/ 4085 h 7500"/>
                <a:gd name="T76" fmla="*/ 1754 w 4378"/>
                <a:gd name="T77" fmla="*/ 4264 h 7500"/>
                <a:gd name="T78" fmla="*/ 1642 w 4378"/>
                <a:gd name="T79" fmla="*/ 4463 h 7500"/>
                <a:gd name="T80" fmla="*/ 1497 w 4378"/>
                <a:gd name="T81" fmla="*/ 4855 h 7500"/>
                <a:gd name="T82" fmla="*/ 1416 w 4378"/>
                <a:gd name="T83" fmla="*/ 5353 h 7500"/>
                <a:gd name="T84" fmla="*/ 1420 w 4378"/>
                <a:gd name="T85" fmla="*/ 5749 h 7500"/>
                <a:gd name="T86" fmla="*/ 1474 w 4378"/>
                <a:gd name="T87" fmla="*/ 6136 h 7500"/>
                <a:gd name="T88" fmla="*/ 1606 w 4378"/>
                <a:gd name="T89" fmla="*/ 6598 h 7500"/>
                <a:gd name="T90" fmla="*/ 1789 w 4378"/>
                <a:gd name="T91" fmla="*/ 7014 h 7500"/>
                <a:gd name="T92" fmla="*/ 2058 w 4378"/>
                <a:gd name="T93" fmla="*/ 7500 h 7500"/>
                <a:gd name="T94" fmla="*/ 1757 w 4378"/>
                <a:gd name="T95" fmla="*/ 7291 h 7500"/>
                <a:gd name="T96" fmla="*/ 1386 w 4378"/>
                <a:gd name="T97" fmla="*/ 6981 h 7500"/>
                <a:gd name="T98" fmla="*/ 1052 w 4378"/>
                <a:gd name="T99" fmla="*/ 6635 h 7500"/>
                <a:gd name="T100" fmla="*/ 757 w 4378"/>
                <a:gd name="T101" fmla="*/ 6249 h 7500"/>
                <a:gd name="T102" fmla="*/ 505 w 4378"/>
                <a:gd name="T103" fmla="*/ 5820 h 7500"/>
                <a:gd name="T104" fmla="*/ 297 w 4378"/>
                <a:gd name="T105" fmla="*/ 5349 h 7500"/>
                <a:gd name="T106" fmla="*/ 134 w 4378"/>
                <a:gd name="T107" fmla="*/ 4830 h 7500"/>
                <a:gd name="T108" fmla="*/ 20 w 4378"/>
                <a:gd name="T109" fmla="*/ 4263 h 7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78" h="7500">
                  <a:moveTo>
                    <a:pt x="0" y="4113"/>
                  </a:moveTo>
                  <a:lnTo>
                    <a:pt x="0" y="3603"/>
                  </a:lnTo>
                  <a:lnTo>
                    <a:pt x="9" y="3462"/>
                  </a:lnTo>
                  <a:lnTo>
                    <a:pt x="35" y="3188"/>
                  </a:lnTo>
                  <a:lnTo>
                    <a:pt x="71" y="2923"/>
                  </a:lnTo>
                  <a:lnTo>
                    <a:pt x="117" y="2669"/>
                  </a:lnTo>
                  <a:lnTo>
                    <a:pt x="174" y="2427"/>
                  </a:lnTo>
                  <a:lnTo>
                    <a:pt x="243" y="2195"/>
                  </a:lnTo>
                  <a:lnTo>
                    <a:pt x="324" y="1973"/>
                  </a:lnTo>
                  <a:lnTo>
                    <a:pt x="416" y="1765"/>
                  </a:lnTo>
                  <a:lnTo>
                    <a:pt x="466" y="1665"/>
                  </a:lnTo>
                  <a:lnTo>
                    <a:pt x="518" y="1567"/>
                  </a:lnTo>
                  <a:lnTo>
                    <a:pt x="630" y="1380"/>
                  </a:lnTo>
                  <a:lnTo>
                    <a:pt x="750" y="1200"/>
                  </a:lnTo>
                  <a:lnTo>
                    <a:pt x="879" y="1030"/>
                  </a:lnTo>
                  <a:lnTo>
                    <a:pt x="1017" y="868"/>
                  </a:lnTo>
                  <a:lnTo>
                    <a:pt x="1164" y="716"/>
                  </a:lnTo>
                  <a:lnTo>
                    <a:pt x="1321" y="573"/>
                  </a:lnTo>
                  <a:lnTo>
                    <a:pt x="1485" y="442"/>
                  </a:lnTo>
                  <a:lnTo>
                    <a:pt x="1570" y="380"/>
                  </a:lnTo>
                  <a:lnTo>
                    <a:pt x="1659" y="320"/>
                  </a:lnTo>
                  <a:lnTo>
                    <a:pt x="1851" y="207"/>
                  </a:lnTo>
                  <a:lnTo>
                    <a:pt x="2006" y="135"/>
                  </a:lnTo>
                  <a:lnTo>
                    <a:pt x="2114" y="93"/>
                  </a:lnTo>
                  <a:lnTo>
                    <a:pt x="2226" y="59"/>
                  </a:lnTo>
                  <a:lnTo>
                    <a:pt x="2343" y="31"/>
                  </a:lnTo>
                  <a:lnTo>
                    <a:pt x="2402" y="21"/>
                  </a:lnTo>
                  <a:lnTo>
                    <a:pt x="2471" y="11"/>
                  </a:lnTo>
                  <a:lnTo>
                    <a:pt x="2608" y="0"/>
                  </a:lnTo>
                  <a:lnTo>
                    <a:pt x="2741" y="1"/>
                  </a:lnTo>
                  <a:lnTo>
                    <a:pt x="2872" y="11"/>
                  </a:lnTo>
                  <a:lnTo>
                    <a:pt x="3000" y="31"/>
                  </a:lnTo>
                  <a:lnTo>
                    <a:pt x="3123" y="60"/>
                  </a:lnTo>
                  <a:lnTo>
                    <a:pt x="3241" y="98"/>
                  </a:lnTo>
                  <a:lnTo>
                    <a:pt x="3353" y="141"/>
                  </a:lnTo>
                  <a:lnTo>
                    <a:pt x="3406" y="164"/>
                  </a:lnTo>
                  <a:lnTo>
                    <a:pt x="3501" y="210"/>
                  </a:lnTo>
                  <a:lnTo>
                    <a:pt x="3681" y="320"/>
                  </a:lnTo>
                  <a:lnTo>
                    <a:pt x="3806" y="416"/>
                  </a:lnTo>
                  <a:lnTo>
                    <a:pt x="3885" y="487"/>
                  </a:lnTo>
                  <a:lnTo>
                    <a:pt x="3960" y="563"/>
                  </a:lnTo>
                  <a:lnTo>
                    <a:pt x="4029" y="645"/>
                  </a:lnTo>
                  <a:lnTo>
                    <a:pt x="4094" y="733"/>
                  </a:lnTo>
                  <a:lnTo>
                    <a:pt x="4153" y="827"/>
                  </a:lnTo>
                  <a:lnTo>
                    <a:pt x="4206" y="926"/>
                  </a:lnTo>
                  <a:lnTo>
                    <a:pt x="4252" y="1033"/>
                  </a:lnTo>
                  <a:lnTo>
                    <a:pt x="4293" y="1144"/>
                  </a:lnTo>
                  <a:lnTo>
                    <a:pt x="4326" y="1262"/>
                  </a:lnTo>
                  <a:lnTo>
                    <a:pt x="4350" y="1387"/>
                  </a:lnTo>
                  <a:lnTo>
                    <a:pt x="4369" y="1517"/>
                  </a:lnTo>
                  <a:lnTo>
                    <a:pt x="4375" y="1586"/>
                  </a:lnTo>
                  <a:lnTo>
                    <a:pt x="4378" y="1658"/>
                  </a:lnTo>
                  <a:lnTo>
                    <a:pt x="4378" y="1796"/>
                  </a:lnTo>
                  <a:lnTo>
                    <a:pt x="4367" y="1927"/>
                  </a:lnTo>
                  <a:lnTo>
                    <a:pt x="4347" y="2053"/>
                  </a:lnTo>
                  <a:lnTo>
                    <a:pt x="4320" y="2171"/>
                  </a:lnTo>
                  <a:lnTo>
                    <a:pt x="4283" y="2283"/>
                  </a:lnTo>
                  <a:lnTo>
                    <a:pt x="4238" y="2390"/>
                  </a:lnTo>
                  <a:lnTo>
                    <a:pt x="4188" y="2489"/>
                  </a:lnTo>
                  <a:lnTo>
                    <a:pt x="4130" y="2584"/>
                  </a:lnTo>
                  <a:lnTo>
                    <a:pt x="4065" y="2674"/>
                  </a:lnTo>
                  <a:lnTo>
                    <a:pt x="3962" y="2798"/>
                  </a:lnTo>
                  <a:lnTo>
                    <a:pt x="3806" y="2944"/>
                  </a:lnTo>
                  <a:lnTo>
                    <a:pt x="3638" y="3073"/>
                  </a:lnTo>
                  <a:lnTo>
                    <a:pt x="3550" y="3129"/>
                  </a:lnTo>
                  <a:lnTo>
                    <a:pt x="3457" y="3185"/>
                  </a:lnTo>
                  <a:lnTo>
                    <a:pt x="3262" y="3287"/>
                  </a:lnTo>
                  <a:lnTo>
                    <a:pt x="2956" y="3427"/>
                  </a:lnTo>
                  <a:lnTo>
                    <a:pt x="2645" y="3565"/>
                  </a:lnTo>
                  <a:lnTo>
                    <a:pt x="2445" y="3663"/>
                  </a:lnTo>
                  <a:lnTo>
                    <a:pt x="2255" y="3773"/>
                  </a:lnTo>
                  <a:lnTo>
                    <a:pt x="2123" y="3866"/>
                  </a:lnTo>
                  <a:lnTo>
                    <a:pt x="2041" y="3933"/>
                  </a:lnTo>
                  <a:lnTo>
                    <a:pt x="2000" y="3969"/>
                  </a:lnTo>
                  <a:lnTo>
                    <a:pt x="1961" y="4006"/>
                  </a:lnTo>
                  <a:lnTo>
                    <a:pt x="1888" y="4085"/>
                  </a:lnTo>
                  <a:lnTo>
                    <a:pt x="1819" y="4172"/>
                  </a:lnTo>
                  <a:lnTo>
                    <a:pt x="1754" y="4264"/>
                  </a:lnTo>
                  <a:lnTo>
                    <a:pt x="1695" y="4361"/>
                  </a:lnTo>
                  <a:lnTo>
                    <a:pt x="1642" y="4463"/>
                  </a:lnTo>
                  <a:lnTo>
                    <a:pt x="1572" y="4624"/>
                  </a:lnTo>
                  <a:lnTo>
                    <a:pt x="1497" y="4855"/>
                  </a:lnTo>
                  <a:lnTo>
                    <a:pt x="1445" y="5098"/>
                  </a:lnTo>
                  <a:lnTo>
                    <a:pt x="1416" y="5353"/>
                  </a:lnTo>
                  <a:lnTo>
                    <a:pt x="1412" y="5615"/>
                  </a:lnTo>
                  <a:lnTo>
                    <a:pt x="1420" y="5749"/>
                  </a:lnTo>
                  <a:lnTo>
                    <a:pt x="1432" y="5882"/>
                  </a:lnTo>
                  <a:lnTo>
                    <a:pt x="1474" y="6136"/>
                  </a:lnTo>
                  <a:lnTo>
                    <a:pt x="1533" y="6373"/>
                  </a:lnTo>
                  <a:lnTo>
                    <a:pt x="1606" y="6598"/>
                  </a:lnTo>
                  <a:lnTo>
                    <a:pt x="1692" y="6811"/>
                  </a:lnTo>
                  <a:lnTo>
                    <a:pt x="1789" y="7014"/>
                  </a:lnTo>
                  <a:lnTo>
                    <a:pt x="1947" y="7310"/>
                  </a:lnTo>
                  <a:lnTo>
                    <a:pt x="2058" y="7500"/>
                  </a:lnTo>
                  <a:lnTo>
                    <a:pt x="1956" y="7434"/>
                  </a:lnTo>
                  <a:lnTo>
                    <a:pt x="1757" y="7291"/>
                  </a:lnTo>
                  <a:lnTo>
                    <a:pt x="1567" y="7141"/>
                  </a:lnTo>
                  <a:lnTo>
                    <a:pt x="1386" y="6981"/>
                  </a:lnTo>
                  <a:lnTo>
                    <a:pt x="1215" y="6813"/>
                  </a:lnTo>
                  <a:lnTo>
                    <a:pt x="1052" y="6635"/>
                  </a:lnTo>
                  <a:lnTo>
                    <a:pt x="900" y="6447"/>
                  </a:lnTo>
                  <a:lnTo>
                    <a:pt x="757" y="6249"/>
                  </a:lnTo>
                  <a:lnTo>
                    <a:pt x="626" y="6040"/>
                  </a:lnTo>
                  <a:lnTo>
                    <a:pt x="505" y="5820"/>
                  </a:lnTo>
                  <a:lnTo>
                    <a:pt x="394" y="5590"/>
                  </a:lnTo>
                  <a:lnTo>
                    <a:pt x="297" y="5349"/>
                  </a:lnTo>
                  <a:lnTo>
                    <a:pt x="209" y="5095"/>
                  </a:lnTo>
                  <a:lnTo>
                    <a:pt x="134" y="4830"/>
                  </a:lnTo>
                  <a:lnTo>
                    <a:pt x="71" y="4552"/>
                  </a:lnTo>
                  <a:lnTo>
                    <a:pt x="20" y="4263"/>
                  </a:lnTo>
                  <a:lnTo>
                    <a:pt x="0" y="4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8">
              <a:extLst/>
            </p:cNvPr>
            <p:cNvSpPr>
              <a:spLocks/>
            </p:cNvSpPr>
            <p:nvPr/>
          </p:nvSpPr>
          <p:spPr bwMode="auto">
            <a:xfrm>
              <a:off x="4776788" y="3578225"/>
              <a:ext cx="3694113" cy="2279650"/>
            </a:xfrm>
            <a:custGeom>
              <a:avLst/>
              <a:gdLst>
                <a:gd name="T0" fmla="*/ 2382 w 6980"/>
                <a:gd name="T1" fmla="*/ 4308 h 4308"/>
                <a:gd name="T2" fmla="*/ 2261 w 6980"/>
                <a:gd name="T3" fmla="*/ 4292 h 4308"/>
                <a:gd name="T4" fmla="*/ 1822 w 6980"/>
                <a:gd name="T5" fmla="*/ 4226 h 4308"/>
                <a:gd name="T6" fmla="*/ 1435 w 6980"/>
                <a:gd name="T7" fmla="*/ 4115 h 4308"/>
                <a:gd name="T8" fmla="*/ 1088 w 6980"/>
                <a:gd name="T9" fmla="*/ 3964 h 4308"/>
                <a:gd name="T10" fmla="*/ 847 w 6980"/>
                <a:gd name="T11" fmla="*/ 3827 h 4308"/>
                <a:gd name="T12" fmla="*/ 618 w 6980"/>
                <a:gd name="T13" fmla="*/ 3667 h 4308"/>
                <a:gd name="T14" fmla="*/ 359 w 6980"/>
                <a:gd name="T15" fmla="*/ 3421 h 4308"/>
                <a:gd name="T16" fmla="*/ 164 w 6980"/>
                <a:gd name="T17" fmla="*/ 3118 h 4308"/>
                <a:gd name="T18" fmla="*/ 41 w 6980"/>
                <a:gd name="T19" fmla="*/ 2743 h 4308"/>
                <a:gd name="T20" fmla="*/ 15 w 6980"/>
                <a:gd name="T21" fmla="*/ 2573 h 4308"/>
                <a:gd name="T22" fmla="*/ 0 w 6980"/>
                <a:gd name="T23" fmla="*/ 2336 h 4308"/>
                <a:gd name="T24" fmla="*/ 23 w 6980"/>
                <a:gd name="T25" fmla="*/ 2062 h 4308"/>
                <a:gd name="T26" fmla="*/ 139 w 6980"/>
                <a:gd name="T27" fmla="*/ 1674 h 4308"/>
                <a:gd name="T28" fmla="*/ 328 w 6980"/>
                <a:gd name="T29" fmla="*/ 1350 h 4308"/>
                <a:gd name="T30" fmla="*/ 503 w 6980"/>
                <a:gd name="T31" fmla="*/ 1149 h 4308"/>
                <a:gd name="T32" fmla="*/ 700 w 6980"/>
                <a:gd name="T33" fmla="*/ 983 h 4308"/>
                <a:gd name="T34" fmla="*/ 1036 w 6980"/>
                <a:gd name="T35" fmla="*/ 801 h 4308"/>
                <a:gd name="T36" fmla="*/ 1385 w 6980"/>
                <a:gd name="T37" fmla="*/ 705 h 4308"/>
                <a:gd name="T38" fmla="*/ 1602 w 6980"/>
                <a:gd name="T39" fmla="*/ 685 h 4308"/>
                <a:gd name="T40" fmla="*/ 1831 w 6980"/>
                <a:gd name="T41" fmla="*/ 695 h 4308"/>
                <a:gd name="T42" fmla="*/ 2009 w 6980"/>
                <a:gd name="T43" fmla="*/ 725 h 4308"/>
                <a:gd name="T44" fmla="*/ 2298 w 6980"/>
                <a:gd name="T45" fmla="*/ 819 h 4308"/>
                <a:gd name="T46" fmla="*/ 2615 w 6980"/>
                <a:gd name="T47" fmla="*/ 1000 h 4308"/>
                <a:gd name="T48" fmla="*/ 3035 w 6980"/>
                <a:gd name="T49" fmla="*/ 1323 h 4308"/>
                <a:gd name="T50" fmla="*/ 3264 w 6980"/>
                <a:gd name="T51" fmla="*/ 1478 h 4308"/>
                <a:gd name="T52" fmla="*/ 3500 w 6980"/>
                <a:gd name="T53" fmla="*/ 1614 h 4308"/>
                <a:gd name="T54" fmla="*/ 3858 w 6980"/>
                <a:gd name="T55" fmla="*/ 1774 h 4308"/>
                <a:gd name="T56" fmla="*/ 4266 w 6980"/>
                <a:gd name="T57" fmla="*/ 1880 h 4308"/>
                <a:gd name="T58" fmla="*/ 4542 w 6980"/>
                <a:gd name="T59" fmla="*/ 1902 h 4308"/>
                <a:gd name="T60" fmla="*/ 4774 w 6980"/>
                <a:gd name="T61" fmla="*/ 1889 h 4308"/>
                <a:gd name="T62" fmla="*/ 4939 w 6980"/>
                <a:gd name="T63" fmla="*/ 1863 h 4308"/>
                <a:gd name="T64" fmla="*/ 5320 w 6980"/>
                <a:gd name="T65" fmla="*/ 1746 h 4308"/>
                <a:gd name="T66" fmla="*/ 5651 w 6980"/>
                <a:gd name="T67" fmla="*/ 1574 h 4308"/>
                <a:gd name="T68" fmla="*/ 5943 w 6980"/>
                <a:gd name="T69" fmla="*/ 1362 h 4308"/>
                <a:gd name="T70" fmla="*/ 6146 w 6980"/>
                <a:gd name="T71" fmla="*/ 1185 h 4308"/>
                <a:gd name="T72" fmla="*/ 6335 w 6980"/>
                <a:gd name="T73" fmla="*/ 992 h 4308"/>
                <a:gd name="T74" fmla="*/ 6558 w 6980"/>
                <a:gd name="T75" fmla="*/ 706 h 4308"/>
                <a:gd name="T76" fmla="*/ 6892 w 6980"/>
                <a:gd name="T77" fmla="*/ 162 h 4308"/>
                <a:gd name="T78" fmla="*/ 6980 w 6980"/>
                <a:gd name="T79" fmla="*/ 130 h 4308"/>
                <a:gd name="T80" fmla="*/ 6939 w 6980"/>
                <a:gd name="T81" fmla="*/ 613 h 4308"/>
                <a:gd name="T82" fmla="*/ 6838 w 6980"/>
                <a:gd name="T83" fmla="*/ 1051 h 4308"/>
                <a:gd name="T84" fmla="*/ 6695 w 6980"/>
                <a:gd name="T85" fmla="*/ 1450 h 4308"/>
                <a:gd name="T86" fmla="*/ 6569 w 6980"/>
                <a:gd name="T87" fmla="*/ 1731 h 4308"/>
                <a:gd name="T88" fmla="*/ 6431 w 6980"/>
                <a:gd name="T89" fmla="*/ 1997 h 4308"/>
                <a:gd name="T90" fmla="*/ 6228 w 6980"/>
                <a:gd name="T91" fmla="*/ 2330 h 4308"/>
                <a:gd name="T92" fmla="*/ 6002 w 6980"/>
                <a:gd name="T93" fmla="*/ 2635 h 4308"/>
                <a:gd name="T94" fmla="*/ 5753 w 6980"/>
                <a:gd name="T95" fmla="*/ 2919 h 4308"/>
                <a:gd name="T96" fmla="*/ 5620 w 6980"/>
                <a:gd name="T97" fmla="*/ 3052 h 4308"/>
                <a:gd name="T98" fmla="*/ 5338 w 6980"/>
                <a:gd name="T99" fmla="*/ 3302 h 4308"/>
                <a:gd name="T100" fmla="*/ 5030 w 6980"/>
                <a:gd name="T101" fmla="*/ 3530 h 4308"/>
                <a:gd name="T102" fmla="*/ 4696 w 6980"/>
                <a:gd name="T103" fmla="*/ 3735 h 4308"/>
                <a:gd name="T104" fmla="*/ 4335 w 6980"/>
                <a:gd name="T105" fmla="*/ 3912 h 4308"/>
                <a:gd name="T106" fmla="*/ 3948 w 6980"/>
                <a:gd name="T107" fmla="*/ 4060 h 4308"/>
                <a:gd name="T108" fmla="*/ 3532 w 6980"/>
                <a:gd name="T109" fmla="*/ 4180 h 4308"/>
                <a:gd name="T110" fmla="*/ 3086 w 6980"/>
                <a:gd name="T111" fmla="*/ 4266 h 4308"/>
                <a:gd name="T112" fmla="*/ 2733 w 6980"/>
                <a:gd name="T113" fmla="*/ 4308 h 4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80" h="4308">
                  <a:moveTo>
                    <a:pt x="2733" y="4308"/>
                  </a:moveTo>
                  <a:lnTo>
                    <a:pt x="2382" y="4308"/>
                  </a:lnTo>
                  <a:lnTo>
                    <a:pt x="2382" y="4301"/>
                  </a:lnTo>
                  <a:lnTo>
                    <a:pt x="2261" y="4292"/>
                  </a:lnTo>
                  <a:lnTo>
                    <a:pt x="2035" y="4265"/>
                  </a:lnTo>
                  <a:lnTo>
                    <a:pt x="1822" y="4226"/>
                  </a:lnTo>
                  <a:lnTo>
                    <a:pt x="1624" y="4175"/>
                  </a:lnTo>
                  <a:lnTo>
                    <a:pt x="1435" y="4115"/>
                  </a:lnTo>
                  <a:lnTo>
                    <a:pt x="1257" y="4044"/>
                  </a:lnTo>
                  <a:lnTo>
                    <a:pt x="1088" y="3964"/>
                  </a:lnTo>
                  <a:lnTo>
                    <a:pt x="926" y="3874"/>
                  </a:lnTo>
                  <a:lnTo>
                    <a:pt x="847" y="3827"/>
                  </a:lnTo>
                  <a:lnTo>
                    <a:pt x="767" y="3775"/>
                  </a:lnTo>
                  <a:lnTo>
                    <a:pt x="618" y="3667"/>
                  </a:lnTo>
                  <a:lnTo>
                    <a:pt x="481" y="3550"/>
                  </a:lnTo>
                  <a:lnTo>
                    <a:pt x="359" y="3421"/>
                  </a:lnTo>
                  <a:lnTo>
                    <a:pt x="254" y="3276"/>
                  </a:lnTo>
                  <a:lnTo>
                    <a:pt x="164" y="3118"/>
                  </a:lnTo>
                  <a:lnTo>
                    <a:pt x="92" y="2941"/>
                  </a:lnTo>
                  <a:lnTo>
                    <a:pt x="41" y="2743"/>
                  </a:lnTo>
                  <a:lnTo>
                    <a:pt x="22" y="2635"/>
                  </a:lnTo>
                  <a:lnTo>
                    <a:pt x="15" y="2573"/>
                  </a:lnTo>
                  <a:lnTo>
                    <a:pt x="3" y="2452"/>
                  </a:lnTo>
                  <a:lnTo>
                    <a:pt x="0" y="2336"/>
                  </a:lnTo>
                  <a:lnTo>
                    <a:pt x="6" y="2223"/>
                  </a:lnTo>
                  <a:lnTo>
                    <a:pt x="23" y="2062"/>
                  </a:lnTo>
                  <a:lnTo>
                    <a:pt x="71" y="1860"/>
                  </a:lnTo>
                  <a:lnTo>
                    <a:pt x="139" y="1674"/>
                  </a:lnTo>
                  <a:lnTo>
                    <a:pt x="226" y="1504"/>
                  </a:lnTo>
                  <a:lnTo>
                    <a:pt x="328" y="1350"/>
                  </a:lnTo>
                  <a:lnTo>
                    <a:pt x="442" y="1212"/>
                  </a:lnTo>
                  <a:lnTo>
                    <a:pt x="503" y="1149"/>
                  </a:lnTo>
                  <a:lnTo>
                    <a:pt x="563" y="1091"/>
                  </a:lnTo>
                  <a:lnTo>
                    <a:pt x="700" y="983"/>
                  </a:lnTo>
                  <a:lnTo>
                    <a:pt x="859" y="885"/>
                  </a:lnTo>
                  <a:lnTo>
                    <a:pt x="1036" y="801"/>
                  </a:lnTo>
                  <a:lnTo>
                    <a:pt x="1229" y="737"/>
                  </a:lnTo>
                  <a:lnTo>
                    <a:pt x="1385" y="705"/>
                  </a:lnTo>
                  <a:lnTo>
                    <a:pt x="1493" y="690"/>
                  </a:lnTo>
                  <a:lnTo>
                    <a:pt x="1602" y="685"/>
                  </a:lnTo>
                  <a:lnTo>
                    <a:pt x="1716" y="686"/>
                  </a:lnTo>
                  <a:lnTo>
                    <a:pt x="1831" y="695"/>
                  </a:lnTo>
                  <a:lnTo>
                    <a:pt x="1949" y="712"/>
                  </a:lnTo>
                  <a:lnTo>
                    <a:pt x="2009" y="725"/>
                  </a:lnTo>
                  <a:lnTo>
                    <a:pt x="2113" y="751"/>
                  </a:lnTo>
                  <a:lnTo>
                    <a:pt x="2298" y="819"/>
                  </a:lnTo>
                  <a:lnTo>
                    <a:pt x="2464" y="904"/>
                  </a:lnTo>
                  <a:lnTo>
                    <a:pt x="2615" y="1000"/>
                  </a:lnTo>
                  <a:lnTo>
                    <a:pt x="2825" y="1159"/>
                  </a:lnTo>
                  <a:lnTo>
                    <a:pt x="3035" y="1323"/>
                  </a:lnTo>
                  <a:lnTo>
                    <a:pt x="3183" y="1430"/>
                  </a:lnTo>
                  <a:lnTo>
                    <a:pt x="3264" y="1478"/>
                  </a:lnTo>
                  <a:lnTo>
                    <a:pt x="3339" y="1525"/>
                  </a:lnTo>
                  <a:lnTo>
                    <a:pt x="3500" y="1614"/>
                  </a:lnTo>
                  <a:lnTo>
                    <a:pt x="3673" y="1699"/>
                  </a:lnTo>
                  <a:lnTo>
                    <a:pt x="3858" y="1774"/>
                  </a:lnTo>
                  <a:lnTo>
                    <a:pt x="4057" y="1836"/>
                  </a:lnTo>
                  <a:lnTo>
                    <a:pt x="4266" y="1880"/>
                  </a:lnTo>
                  <a:lnTo>
                    <a:pt x="4430" y="1898"/>
                  </a:lnTo>
                  <a:lnTo>
                    <a:pt x="4542" y="1902"/>
                  </a:lnTo>
                  <a:lnTo>
                    <a:pt x="4657" y="1901"/>
                  </a:lnTo>
                  <a:lnTo>
                    <a:pt x="4774" y="1889"/>
                  </a:lnTo>
                  <a:lnTo>
                    <a:pt x="4834" y="1880"/>
                  </a:lnTo>
                  <a:lnTo>
                    <a:pt x="4939" y="1863"/>
                  </a:lnTo>
                  <a:lnTo>
                    <a:pt x="5136" y="1813"/>
                  </a:lnTo>
                  <a:lnTo>
                    <a:pt x="5320" y="1746"/>
                  </a:lnTo>
                  <a:lnTo>
                    <a:pt x="5492" y="1666"/>
                  </a:lnTo>
                  <a:lnTo>
                    <a:pt x="5651" y="1574"/>
                  </a:lnTo>
                  <a:lnTo>
                    <a:pt x="5801" y="1471"/>
                  </a:lnTo>
                  <a:lnTo>
                    <a:pt x="5943" y="1362"/>
                  </a:lnTo>
                  <a:lnTo>
                    <a:pt x="6080" y="1245"/>
                  </a:lnTo>
                  <a:lnTo>
                    <a:pt x="6146" y="1185"/>
                  </a:lnTo>
                  <a:lnTo>
                    <a:pt x="6211" y="1123"/>
                  </a:lnTo>
                  <a:lnTo>
                    <a:pt x="6335" y="992"/>
                  </a:lnTo>
                  <a:lnTo>
                    <a:pt x="6450" y="852"/>
                  </a:lnTo>
                  <a:lnTo>
                    <a:pt x="6558" y="706"/>
                  </a:lnTo>
                  <a:lnTo>
                    <a:pt x="6709" y="479"/>
                  </a:lnTo>
                  <a:lnTo>
                    <a:pt x="6892" y="162"/>
                  </a:lnTo>
                  <a:lnTo>
                    <a:pt x="6978" y="0"/>
                  </a:lnTo>
                  <a:lnTo>
                    <a:pt x="6980" y="130"/>
                  </a:lnTo>
                  <a:lnTo>
                    <a:pt x="6968" y="378"/>
                  </a:lnTo>
                  <a:lnTo>
                    <a:pt x="6939" y="613"/>
                  </a:lnTo>
                  <a:lnTo>
                    <a:pt x="6896" y="836"/>
                  </a:lnTo>
                  <a:lnTo>
                    <a:pt x="6838" y="1051"/>
                  </a:lnTo>
                  <a:lnTo>
                    <a:pt x="6771" y="1254"/>
                  </a:lnTo>
                  <a:lnTo>
                    <a:pt x="6695" y="1450"/>
                  </a:lnTo>
                  <a:lnTo>
                    <a:pt x="6613" y="1638"/>
                  </a:lnTo>
                  <a:lnTo>
                    <a:pt x="6569" y="1731"/>
                  </a:lnTo>
                  <a:lnTo>
                    <a:pt x="6525" y="1821"/>
                  </a:lnTo>
                  <a:lnTo>
                    <a:pt x="6431" y="1997"/>
                  </a:lnTo>
                  <a:lnTo>
                    <a:pt x="6332" y="2167"/>
                  </a:lnTo>
                  <a:lnTo>
                    <a:pt x="6228" y="2330"/>
                  </a:lnTo>
                  <a:lnTo>
                    <a:pt x="6118" y="2486"/>
                  </a:lnTo>
                  <a:lnTo>
                    <a:pt x="6002" y="2635"/>
                  </a:lnTo>
                  <a:lnTo>
                    <a:pt x="5880" y="2779"/>
                  </a:lnTo>
                  <a:lnTo>
                    <a:pt x="5753" y="2919"/>
                  </a:lnTo>
                  <a:lnTo>
                    <a:pt x="5687" y="2987"/>
                  </a:lnTo>
                  <a:lnTo>
                    <a:pt x="5620" y="3052"/>
                  </a:lnTo>
                  <a:lnTo>
                    <a:pt x="5482" y="3180"/>
                  </a:lnTo>
                  <a:lnTo>
                    <a:pt x="5338" y="3302"/>
                  </a:lnTo>
                  <a:lnTo>
                    <a:pt x="5187" y="3419"/>
                  </a:lnTo>
                  <a:lnTo>
                    <a:pt x="5030" y="3530"/>
                  </a:lnTo>
                  <a:lnTo>
                    <a:pt x="4866" y="3635"/>
                  </a:lnTo>
                  <a:lnTo>
                    <a:pt x="4696" y="3735"/>
                  </a:lnTo>
                  <a:lnTo>
                    <a:pt x="4519" y="3827"/>
                  </a:lnTo>
                  <a:lnTo>
                    <a:pt x="4335" y="3912"/>
                  </a:lnTo>
                  <a:lnTo>
                    <a:pt x="4145" y="3990"/>
                  </a:lnTo>
                  <a:lnTo>
                    <a:pt x="3948" y="4060"/>
                  </a:lnTo>
                  <a:lnTo>
                    <a:pt x="3743" y="4124"/>
                  </a:lnTo>
                  <a:lnTo>
                    <a:pt x="3532" y="4180"/>
                  </a:lnTo>
                  <a:lnTo>
                    <a:pt x="3313" y="4227"/>
                  </a:lnTo>
                  <a:lnTo>
                    <a:pt x="3086" y="4266"/>
                  </a:lnTo>
                  <a:lnTo>
                    <a:pt x="2852" y="4296"/>
                  </a:lnTo>
                  <a:lnTo>
                    <a:pt x="2733" y="43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1" name="TextBox 20">
            <a:extLst/>
          </p:cNvPr>
          <p:cNvSpPr txBox="1"/>
          <p:nvPr/>
        </p:nvSpPr>
        <p:spPr>
          <a:xfrm>
            <a:off x="8338742" y="6113567"/>
            <a:ext cx="3522461" cy="338554"/>
          </a:xfrm>
          <a:prstGeom prst="rect">
            <a:avLst/>
          </a:prstGeom>
          <a:noFill/>
        </p:spPr>
        <p:txBody>
          <a:bodyPr wrap="square" rtlCol="0">
            <a:spAutoFit/>
          </a:bodyPr>
          <a:lstStyle/>
          <a:p>
            <a:r>
              <a:rPr lang="en-US" sz="1600" dirty="0">
                <a:solidFill>
                  <a:schemeClr val="bg1"/>
                </a:solidFill>
              </a:rPr>
              <a:t>U.S. Department of Transportation</a:t>
            </a:r>
          </a:p>
        </p:txBody>
      </p:sp>
    </p:spTree>
    <p:extLst>
      <p:ext uri="{BB962C8B-B14F-4D97-AF65-F5344CB8AC3E}">
        <p14:creationId xmlns:p14="http://schemas.microsoft.com/office/powerpoint/2010/main" val="2333327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6E6EF1-7471-44F5-9C63-E868591CEFA0}"/>
              </a:ext>
            </a:extLst>
          </p:cNvPr>
          <p:cNvSpPr>
            <a:spLocks noGrp="1"/>
          </p:cNvSpPr>
          <p:nvPr>
            <p:ph idx="1"/>
          </p:nvPr>
        </p:nvSpPr>
        <p:spPr/>
        <p:txBody>
          <a:bodyPr/>
          <a:lstStyle/>
          <a:p>
            <a:r>
              <a:rPr lang="en-US" dirty="0"/>
              <a:t>Primary source of data on household travel behavior in the United States</a:t>
            </a:r>
          </a:p>
          <a:p>
            <a:r>
              <a:rPr lang="en-US" dirty="0"/>
              <a:t>Information on people reporting “travel-limiting disabilities”</a:t>
            </a:r>
          </a:p>
          <a:p>
            <a:pPr lvl="1"/>
            <a:r>
              <a:rPr lang="en-US" dirty="0"/>
              <a:t>25.5 million Americans</a:t>
            </a:r>
          </a:p>
          <a:p>
            <a:pPr lvl="1"/>
            <a:r>
              <a:rPr lang="en-US" dirty="0"/>
              <a:t>13.4 million Americans age 18–64</a:t>
            </a:r>
          </a:p>
          <a:p>
            <a:r>
              <a:rPr lang="en-US" dirty="0"/>
              <a:t>Limited questions on technology </a:t>
            </a:r>
          </a:p>
          <a:p>
            <a:r>
              <a:rPr lang="en-US" dirty="0"/>
              <a:t>No information on adaptive equipment or automated vehicle use</a:t>
            </a:r>
          </a:p>
        </p:txBody>
      </p:sp>
      <p:sp>
        <p:nvSpPr>
          <p:cNvPr id="2" name="Title 1">
            <a:extLst>
              <a:ext uri="{FF2B5EF4-FFF2-40B4-BE49-F238E27FC236}">
                <a16:creationId xmlns:a16="http://schemas.microsoft.com/office/drawing/2014/main" id="{17292B40-1090-4B5E-815B-B311E68DC85D}"/>
              </a:ext>
            </a:extLst>
          </p:cNvPr>
          <p:cNvSpPr>
            <a:spLocks noGrp="1"/>
          </p:cNvSpPr>
          <p:nvPr>
            <p:ph type="title"/>
          </p:nvPr>
        </p:nvSpPr>
        <p:spPr/>
        <p:txBody>
          <a:bodyPr/>
          <a:lstStyle/>
          <a:p>
            <a:r>
              <a:rPr lang="en-US" dirty="0"/>
              <a:t>2017 National Household Travel Survey</a:t>
            </a:r>
          </a:p>
        </p:txBody>
      </p:sp>
    </p:spTree>
    <p:extLst>
      <p:ext uri="{BB962C8B-B14F-4D97-AF65-F5344CB8AC3E}">
        <p14:creationId xmlns:p14="http://schemas.microsoft.com/office/powerpoint/2010/main" val="2946669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B7FAC8F-A450-45DB-83BC-CBAB0C6F8095}"/>
              </a:ext>
            </a:extLst>
          </p:cNvPr>
          <p:cNvSpPr>
            <a:spLocks noGrp="1"/>
          </p:cNvSpPr>
          <p:nvPr>
            <p:ph type="title"/>
          </p:nvPr>
        </p:nvSpPr>
        <p:spPr>
          <a:xfrm>
            <a:off x="838200" y="488951"/>
            <a:ext cx="10515600" cy="1035050"/>
          </a:xfrm>
        </p:spPr>
        <p:txBody>
          <a:bodyPr>
            <a:normAutofit fontScale="90000"/>
          </a:bodyPr>
          <a:lstStyle/>
          <a:p>
            <a:r>
              <a:rPr lang="en-US" dirty="0"/>
              <a:t>The percentage of people reporting disabilities increases with age.</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9657" y="1825625"/>
            <a:ext cx="10512686" cy="4351338"/>
          </a:xfrm>
        </p:spPr>
      </p:pic>
    </p:spTree>
    <p:extLst>
      <p:ext uri="{BB962C8B-B14F-4D97-AF65-F5344CB8AC3E}">
        <p14:creationId xmlns:p14="http://schemas.microsoft.com/office/powerpoint/2010/main" val="28016823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6745F-F812-4F82-AC8E-699FCD0E5DFE}"/>
              </a:ext>
            </a:extLst>
          </p:cNvPr>
          <p:cNvSpPr>
            <a:spLocks noGrp="1"/>
          </p:cNvSpPr>
          <p:nvPr>
            <p:ph type="title"/>
          </p:nvPr>
        </p:nvSpPr>
        <p:spPr/>
        <p:txBody>
          <a:bodyPr/>
          <a:lstStyle/>
          <a:p>
            <a:r>
              <a:rPr lang="en-US"/>
              <a:t>1. People with disabilities make fewer trips and travel by personal vehicle less often.</a:t>
            </a:r>
            <a:endParaRPr lang="en-US" dirty="0"/>
          </a:p>
        </p:txBody>
      </p:sp>
    </p:spTree>
    <p:extLst>
      <p:ext uri="{BB962C8B-B14F-4D97-AF65-F5344CB8AC3E}">
        <p14:creationId xmlns:p14="http://schemas.microsoft.com/office/powerpoint/2010/main" val="39955059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3717C801-9EF8-44C3-A930-D8BF37F0087B}"/>
              </a:ext>
            </a:extLst>
          </p:cNvPr>
          <p:cNvSpPr>
            <a:spLocks noGrp="1"/>
          </p:cNvSpPr>
          <p:nvPr>
            <p:ph type="title"/>
          </p:nvPr>
        </p:nvSpPr>
        <p:spPr/>
        <p:txBody>
          <a:bodyPr>
            <a:normAutofit fontScale="90000"/>
          </a:bodyPr>
          <a:lstStyle/>
          <a:p>
            <a:r>
              <a:rPr lang="en-US" dirty="0"/>
              <a:t>People with disabilities (18–64) are more likely to live in</a:t>
            </a:r>
            <a:br>
              <a:rPr lang="en-US" dirty="0"/>
            </a:br>
            <a:r>
              <a:rPr lang="en-US" dirty="0"/>
              <a:t>zero-vehicle households.</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25023" y="1825625"/>
            <a:ext cx="5941953" cy="4351338"/>
          </a:xfrm>
        </p:spPr>
      </p:pic>
    </p:spTree>
    <p:extLst>
      <p:ext uri="{BB962C8B-B14F-4D97-AF65-F5344CB8AC3E}">
        <p14:creationId xmlns:p14="http://schemas.microsoft.com/office/powerpoint/2010/main" val="2623140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4DC526-727A-4696-9E82-C7CEC9FE6A30}"/>
              </a:ext>
            </a:extLst>
          </p:cNvPr>
          <p:cNvSpPr>
            <a:spLocks noGrp="1"/>
          </p:cNvSpPr>
          <p:nvPr>
            <p:ph type="title"/>
          </p:nvPr>
        </p:nvSpPr>
        <p:spPr/>
        <p:txBody>
          <a:bodyPr>
            <a:normAutofit fontScale="90000"/>
          </a:bodyPr>
          <a:lstStyle/>
          <a:p>
            <a:r>
              <a:rPr lang="en-US" dirty="0"/>
              <a:t>People with disabilities (18–64) make fewer trips for all types except medical and dental.</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9657" y="1825625"/>
            <a:ext cx="10512686" cy="4351338"/>
          </a:xfrm>
        </p:spPr>
      </p:pic>
    </p:spTree>
    <p:extLst>
      <p:ext uri="{BB962C8B-B14F-4D97-AF65-F5344CB8AC3E}">
        <p14:creationId xmlns:p14="http://schemas.microsoft.com/office/powerpoint/2010/main" val="37237204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733995-FB06-405D-87CD-A2D8BA534B74}"/>
              </a:ext>
            </a:extLst>
          </p:cNvPr>
          <p:cNvSpPr>
            <a:spLocks noGrp="1"/>
          </p:cNvSpPr>
          <p:nvPr>
            <p:ph type="title"/>
          </p:nvPr>
        </p:nvSpPr>
        <p:spPr/>
        <p:txBody>
          <a:bodyPr>
            <a:normAutofit fontScale="90000"/>
          </a:bodyPr>
          <a:lstStyle/>
          <a:p>
            <a:r>
              <a:rPr lang="en-US" dirty="0"/>
              <a:t>People with disabilities (18–64) travel by personal vehicle less often and travel as passengers more often.</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9657" y="1825625"/>
            <a:ext cx="10512686" cy="4351338"/>
          </a:xfrm>
        </p:spPr>
      </p:pic>
    </p:spTree>
    <p:extLst>
      <p:ext uri="{BB962C8B-B14F-4D97-AF65-F5344CB8AC3E}">
        <p14:creationId xmlns:p14="http://schemas.microsoft.com/office/powerpoint/2010/main" val="23019702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7422666-AF39-4CA4-A410-B5EBCF9D6238}"/>
              </a:ext>
            </a:extLst>
          </p:cNvPr>
          <p:cNvSpPr>
            <a:spLocks noGrp="1"/>
          </p:cNvSpPr>
          <p:nvPr>
            <p:ph type="title"/>
          </p:nvPr>
        </p:nvSpPr>
        <p:spPr/>
        <p:txBody>
          <a:bodyPr>
            <a:normAutofit fontScale="90000"/>
          </a:bodyPr>
          <a:lstStyle/>
          <a:p>
            <a:r>
              <a:rPr lang="en-US" dirty="0"/>
              <a:t>People with disabilities (18–64) compensate for travel issues in various ways, but often just travel less.</a:t>
            </a:r>
          </a:p>
        </p:txBody>
      </p:sp>
      <p:pic>
        <p:nvPicPr>
          <p:cNvPr id="5" name="Content Placeholder 4">
            <a:extLst>
              <a:ext uri="{FF2B5EF4-FFF2-40B4-BE49-F238E27FC236}">
                <a16:creationId xmlns:a16="http://schemas.microsoft.com/office/drawing/2014/main" id="{4A74563C-E9DC-407A-BDFE-2397D3DBBAC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9657" y="1825625"/>
            <a:ext cx="10512686" cy="4351337"/>
          </a:xfrm>
        </p:spPr>
      </p:pic>
    </p:spTree>
    <p:extLst>
      <p:ext uri="{BB962C8B-B14F-4D97-AF65-F5344CB8AC3E}">
        <p14:creationId xmlns:p14="http://schemas.microsoft.com/office/powerpoint/2010/main" val="1398239062"/>
      </p:ext>
    </p:extLst>
  </p:cSld>
  <p:clrMapOvr>
    <a:masterClrMapping/>
  </p:clrMapOvr>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44546A"/>
      </a:dk2>
      <a:lt2>
        <a:srgbClr val="E7E6E6"/>
      </a:lt2>
      <a:accent1>
        <a:srgbClr val="2774AE"/>
      </a:accent1>
      <a:accent2>
        <a:srgbClr val="FFC804"/>
      </a:accent2>
      <a:accent3>
        <a:srgbClr val="634F99"/>
      </a:accent3>
      <a:accent4>
        <a:srgbClr val="E30079"/>
      </a:accent4>
      <a:accent5>
        <a:srgbClr val="26C1EC"/>
      </a:accent5>
      <a:accent6>
        <a:srgbClr val="27A840"/>
      </a:accent6>
      <a:hlink>
        <a:srgbClr val="FFC804"/>
      </a:hlink>
      <a:folHlink>
        <a:srgbClr val="E7E6E6"/>
      </a:folHlink>
    </a:clrScheme>
    <a:fontScheme name="Segoe UI with Semibold">
      <a:majorFont>
        <a:latin typeface="Segoe UI Semibold"/>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Segoe UI with Semibold">
      <a:majorFont>
        <a:latin typeface="Segoe UI Semibold"/>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Segoe UI with Semibold">
      <a:majorFont>
        <a:latin typeface="Segoe UI Semibold"/>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3">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83CE604A-6640-4022-A74A-B249C4A04482}">
  <we:reference id="wa104381063" version="1.0.0.0" store="en-US" storeType="OMEX"/>
  <we:alternateReferences>
    <we:reference id="WA104381063" version="1.0.0.0"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TM10001105[[fn=Crop]]</Template>
  <TotalTime>2709</TotalTime>
  <Words>1543</Words>
  <Application>Microsoft Office PowerPoint</Application>
  <PresentationFormat>Widescreen</PresentationFormat>
  <Paragraphs>105</Paragraphs>
  <Slides>20</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Open Sans</vt:lpstr>
      <vt:lpstr>Segoe UI</vt:lpstr>
      <vt:lpstr>Segoe UI Semibold</vt:lpstr>
      <vt:lpstr>Wingdings</vt:lpstr>
      <vt:lpstr>Office Theme</vt:lpstr>
      <vt:lpstr>Travel patterns of American adults with disabilities</vt:lpstr>
      <vt:lpstr>Key takeaways</vt:lpstr>
      <vt:lpstr>2017 National Household Travel Survey</vt:lpstr>
      <vt:lpstr>The percentage of people reporting disabilities increases with age.</vt:lpstr>
      <vt:lpstr>1. People with disabilities make fewer trips and travel by personal vehicle less often.</vt:lpstr>
      <vt:lpstr>People with disabilities (18–64) are more likely to live in zero-vehicle households.</vt:lpstr>
      <vt:lpstr>People with disabilities (18–64) make fewer trips for all types except medical and dental.</vt:lpstr>
      <vt:lpstr>People with disabilities (18–64) travel by personal vehicle less often and travel as passengers more often.</vt:lpstr>
      <vt:lpstr>People with disabilities (18–64) compensate for travel issues in various ways, but often just travel less.</vt:lpstr>
      <vt:lpstr>People with disabilities (18–64) compensate for travel issues in various ways, but often just travel less.</vt:lpstr>
      <vt:lpstr>2. People with disabilities who live in rural areas have additional differences in travel behavior.</vt:lpstr>
      <vt:lpstr>People with disabilities (18–64) take shorter-distance trips, but the travel times are not shorter.</vt:lpstr>
      <vt:lpstr>3. Technology may help people with disability-related transportation issues, but people with disabilities use certain technologies less often.</vt:lpstr>
      <vt:lpstr>How may technology may help people with disability-related transportation issues?</vt:lpstr>
      <vt:lpstr>People with disabilities (18–64)  use technology less often and are more likely to live in low-income households.</vt:lpstr>
      <vt:lpstr>People with disabilities (18–64) use technology less often and are more likely to live in low-income households.</vt:lpstr>
      <vt:lpstr>4. New research will give additional insights into the travel behavior of people with disabilities.</vt:lpstr>
      <vt:lpstr>New research would allow us to examine important topics not covered elsewhere.</vt:lpstr>
      <vt:lpstr>Key takeaways</vt:lpstr>
      <vt:lpstr>Contact</vt:lpstr>
    </vt:vector>
  </TitlesOfParts>
  <Manager>stephanie.lawrence@dot.gov</Manager>
  <Company>Bureau of Transportation Statistics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Travel patterns of American adults with disabilities</dc:title>
  <dc:creator>stephen.brumbaugh@dot.gov</dc:creator>
  <cp:lastModifiedBy>Author</cp:lastModifiedBy>
  <cp:revision>595</cp:revision>
  <cp:lastPrinted>2018-10-18T14:46:22Z</cp:lastPrinted>
  <dcterms:created xsi:type="dcterms:W3CDTF">2018-04-05T04:47:40Z</dcterms:created>
  <dcterms:modified xsi:type="dcterms:W3CDTF">2019-09-05T17:21:32Z</dcterms:modified>
</cp:coreProperties>
</file>